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289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1pPr>
    <a:lvl2pPr marL="0" marR="0" indent="0" algn="l" defTabSz="130289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2pPr>
    <a:lvl3pPr marL="0" marR="0" indent="0" algn="l" defTabSz="130289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3pPr>
    <a:lvl4pPr marL="0" marR="0" indent="0" algn="l" defTabSz="130289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4pPr>
    <a:lvl5pPr marL="0" marR="0" indent="0" algn="l" defTabSz="130289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130289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130289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130289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130289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1864" y="-120"/>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016906691"/>
      </p:ext>
    </p:extLst>
  </p:cSld>
  <p:clrMap bg1="lt1" tx1="dk1" bg2="lt2" tx2="dk2" accent1="accent1" accent2="accent2" accent3="accent3" accent4="accent4" accent5="accent5" accent6="accent6" hlink="hlink" folHlink="folHlink"/>
  <p:notesStyle>
    <a:lvl1pPr defTabSz="1302892" latinLnBrk="0">
      <a:defRPr sz="1600">
        <a:latin typeface="+mn-lt"/>
        <a:ea typeface="+mn-ea"/>
        <a:cs typeface="+mn-cs"/>
        <a:sym typeface="Helvetica Neue"/>
      </a:defRPr>
    </a:lvl1pPr>
    <a:lvl2pPr indent="228600" defTabSz="1302892" latinLnBrk="0">
      <a:defRPr sz="1600">
        <a:latin typeface="+mn-lt"/>
        <a:ea typeface="+mn-ea"/>
        <a:cs typeface="+mn-cs"/>
        <a:sym typeface="Helvetica Neue"/>
      </a:defRPr>
    </a:lvl2pPr>
    <a:lvl3pPr indent="457200" defTabSz="1302892" latinLnBrk="0">
      <a:defRPr sz="1600">
        <a:latin typeface="+mn-lt"/>
        <a:ea typeface="+mn-ea"/>
        <a:cs typeface="+mn-cs"/>
        <a:sym typeface="Helvetica Neue"/>
      </a:defRPr>
    </a:lvl3pPr>
    <a:lvl4pPr indent="685800" defTabSz="1302892" latinLnBrk="0">
      <a:defRPr sz="1600">
        <a:latin typeface="+mn-lt"/>
        <a:ea typeface="+mn-ea"/>
        <a:cs typeface="+mn-cs"/>
        <a:sym typeface="Helvetica Neue"/>
      </a:defRPr>
    </a:lvl4pPr>
    <a:lvl5pPr indent="914400" defTabSz="1302892" latinLnBrk="0">
      <a:defRPr sz="1600">
        <a:latin typeface="+mn-lt"/>
        <a:ea typeface="+mn-ea"/>
        <a:cs typeface="+mn-cs"/>
        <a:sym typeface="Helvetica Neue"/>
      </a:defRPr>
    </a:lvl5pPr>
    <a:lvl6pPr indent="1143000" defTabSz="1302892" latinLnBrk="0">
      <a:defRPr sz="1600">
        <a:latin typeface="+mn-lt"/>
        <a:ea typeface="+mn-ea"/>
        <a:cs typeface="+mn-cs"/>
        <a:sym typeface="Helvetica Neue"/>
      </a:defRPr>
    </a:lvl6pPr>
    <a:lvl7pPr indent="1371600" defTabSz="1302892" latinLnBrk="0">
      <a:defRPr sz="1600">
        <a:latin typeface="+mn-lt"/>
        <a:ea typeface="+mn-ea"/>
        <a:cs typeface="+mn-cs"/>
        <a:sym typeface="Helvetica Neue"/>
      </a:defRPr>
    </a:lvl7pPr>
    <a:lvl8pPr indent="1600200" defTabSz="1302892" latinLnBrk="0">
      <a:defRPr sz="1600">
        <a:latin typeface="+mn-lt"/>
        <a:ea typeface="+mn-ea"/>
        <a:cs typeface="+mn-cs"/>
        <a:sym typeface="Helvetica Neue"/>
      </a:defRPr>
    </a:lvl8pPr>
    <a:lvl9pPr indent="1828800" defTabSz="1302892" latinLnBrk="0">
      <a:defRPr sz="16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5" name="Shape 15"/>
          <p:cNvSpPr/>
          <p:nvPr/>
        </p:nvSpPr>
        <p:spPr>
          <a:xfrm>
            <a:off x="-1" y="9048"/>
            <a:ext cx="13004801" cy="9727988"/>
          </a:xfrm>
          <a:prstGeom prst="rect">
            <a:avLst/>
          </a:prstGeom>
          <a:blipFill>
            <a:blip r:embed="rId2"/>
            <a:stretch>
              <a:fillRect/>
            </a:stretch>
          </a:blipFill>
          <a:ln w="12700">
            <a:miter lim="400000"/>
          </a:ln>
        </p:spPr>
        <p:txBody>
          <a:bodyPr lIns="65023" tIns="65023" rIns="65023" bIns="65023"/>
          <a:lstStyle/>
          <a:p>
            <a:endParaRPr/>
          </a:p>
        </p:txBody>
      </p:sp>
      <p:sp>
        <p:nvSpPr>
          <p:cNvPr id="16" name="Shape 16"/>
          <p:cNvSpPr>
            <a:spLocks noGrp="1"/>
          </p:cNvSpPr>
          <p:nvPr>
            <p:ph type="title"/>
          </p:nvPr>
        </p:nvSpPr>
        <p:spPr>
          <a:xfrm>
            <a:off x="975359" y="3027047"/>
            <a:ext cx="11054082" cy="2044463"/>
          </a:xfrm>
          <a:prstGeom prst="rect">
            <a:avLst/>
          </a:prstGeom>
        </p:spPr>
        <p:txBody>
          <a:bodyPr/>
          <a:lstStyle/>
          <a:p>
            <a:r>
              <a:t>Text del títol</a:t>
            </a:r>
          </a:p>
        </p:txBody>
      </p:sp>
      <p:sp>
        <p:nvSpPr>
          <p:cNvPr id="17" name="Shape 17"/>
          <p:cNvSpPr>
            <a:spLocks noGrp="1"/>
          </p:cNvSpPr>
          <p:nvPr>
            <p:ph type="body" sz="quarter" idx="1"/>
          </p:nvPr>
        </p:nvSpPr>
        <p:spPr>
          <a:xfrm>
            <a:off x="432497" y="5558860"/>
            <a:ext cx="12139804" cy="1041547"/>
          </a:xfrm>
          <a:prstGeom prst="rect">
            <a:avLst/>
          </a:prstGeom>
        </p:spPr>
        <p:txBody>
          <a:bodyPr/>
          <a:lstStyle/>
          <a:p>
            <a:r>
              <a:t>Nivell del cos u</a:t>
            </a:r>
          </a:p>
          <a:p>
            <a:pPr lvl="1"/>
            <a:r>
              <a:t>Nivell del cos dos</a:t>
            </a:r>
          </a:p>
          <a:p>
            <a:pPr lvl="2"/>
            <a:r>
              <a:t>Nivell del cos tres</a:t>
            </a:r>
          </a:p>
          <a:p>
            <a:pPr lvl="3"/>
            <a:r>
              <a:t>Nivell del cos quatre</a:t>
            </a:r>
          </a:p>
          <a:p>
            <a:pPr lvl="4"/>
            <a:r>
              <a:t>Nivell del cos cinc</a:t>
            </a:r>
          </a:p>
        </p:txBody>
      </p:sp>
      <p:sp>
        <p:nvSpPr>
          <p:cNvPr id="18" name="Shape 1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25" name="Shape 25"/>
          <p:cNvSpPr>
            <a:spLocks noGrp="1"/>
          </p:cNvSpPr>
          <p:nvPr>
            <p:ph type="title"/>
          </p:nvPr>
        </p:nvSpPr>
        <p:spPr>
          <a:prstGeom prst="rect">
            <a:avLst/>
          </a:prstGeom>
        </p:spPr>
        <p:txBody>
          <a:bodyPr/>
          <a:lstStyle/>
          <a:p>
            <a:r>
              <a:t>Text del títol</a:t>
            </a:r>
          </a:p>
        </p:txBody>
      </p:sp>
      <p:sp>
        <p:nvSpPr>
          <p:cNvPr id="26" name="Shape 26"/>
          <p:cNvSpPr>
            <a:spLocks noGrp="1"/>
          </p:cNvSpPr>
          <p:nvPr>
            <p:ph type="body" idx="1"/>
          </p:nvPr>
        </p:nvSpPr>
        <p:spPr>
          <a:prstGeom prst="rect">
            <a:avLst/>
          </a:prstGeom>
        </p:spPr>
        <p:txBody>
          <a:bodyPr/>
          <a:lstStyle/>
          <a:p>
            <a:r>
              <a:t>Nivell del cos u</a:t>
            </a:r>
          </a:p>
          <a:p>
            <a:pPr lvl="1"/>
            <a:r>
              <a:t>Nivell del cos dos</a:t>
            </a:r>
          </a:p>
          <a:p>
            <a:pPr lvl="2"/>
            <a:r>
              <a:t>Nivell del cos tres</a:t>
            </a:r>
          </a:p>
          <a:p>
            <a:pPr lvl="3"/>
            <a:r>
              <a:t>Nivell del cos quatre</a:t>
            </a:r>
          </a:p>
          <a:p>
            <a:pPr lvl="4"/>
            <a:r>
              <a:t>Nivell del cos cinc</a:t>
            </a:r>
          </a:p>
        </p:txBody>
      </p:sp>
      <p:sp>
        <p:nvSpPr>
          <p:cNvPr id="27" name="Shape 2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68324" y="328213"/>
            <a:ext cx="12068150" cy="129383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r>
              <a:t>Text del títol</a:t>
            </a:r>
          </a:p>
        </p:txBody>
      </p:sp>
      <p:sp>
        <p:nvSpPr>
          <p:cNvPr id="3" name="Shape 3"/>
          <p:cNvSpPr>
            <a:spLocks noGrp="1"/>
          </p:cNvSpPr>
          <p:nvPr>
            <p:ph type="body" idx="1"/>
          </p:nvPr>
        </p:nvSpPr>
        <p:spPr>
          <a:xfrm>
            <a:off x="650239" y="2248204"/>
            <a:ext cx="11704320" cy="642545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r>
              <a:t>Nivell del cos u</a:t>
            </a:r>
          </a:p>
          <a:p>
            <a:pPr lvl="1"/>
            <a:r>
              <a:t>Nivell del cos dos</a:t>
            </a:r>
          </a:p>
          <a:p>
            <a:pPr lvl="2"/>
            <a:r>
              <a:t>Nivell del cos tres</a:t>
            </a:r>
          </a:p>
          <a:p>
            <a:pPr lvl="3"/>
            <a:r>
              <a:t>Nivell del cos quatre</a:t>
            </a:r>
          </a:p>
          <a:p>
            <a:pPr lvl="4"/>
            <a:r>
              <a:t>Nivell del cos cinc</a:t>
            </a:r>
          </a:p>
        </p:txBody>
      </p:sp>
      <p:sp>
        <p:nvSpPr>
          <p:cNvPr id="4" name="Shape 4"/>
          <p:cNvSpPr/>
          <p:nvPr/>
        </p:nvSpPr>
        <p:spPr>
          <a:xfrm>
            <a:off x="469311" y="9157292"/>
            <a:ext cx="9541457" cy="389271"/>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defTabSz="651446">
              <a:defRPr sz="1800">
                <a:solidFill>
                  <a:srgbClr val="929292"/>
                </a:solidFill>
                <a:latin typeface="Arial"/>
                <a:ea typeface="Arial"/>
                <a:cs typeface="Arial"/>
                <a:sym typeface="Arial"/>
              </a:defRPr>
            </a:pPr>
            <a:r>
              <a:t>Carme Torras @ Materials didàctics basats en </a:t>
            </a:r>
            <a:r>
              <a:rPr i="1"/>
              <a:t>La mutació sentimental </a:t>
            </a:r>
            <a:r>
              <a:t>(Pagès Editors, 2008)</a:t>
            </a:r>
          </a:p>
        </p:txBody>
      </p:sp>
      <p:sp>
        <p:nvSpPr>
          <p:cNvPr id="5" name="Shape 5"/>
          <p:cNvSpPr/>
          <p:nvPr/>
        </p:nvSpPr>
        <p:spPr>
          <a:xfrm>
            <a:off x="11949317" y="9157292"/>
            <a:ext cx="714583" cy="389271"/>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p>
            <a:pPr>
              <a:defRPr sz="1800">
                <a:solidFill>
                  <a:srgbClr val="A9A9A9"/>
                </a:solidFill>
                <a:latin typeface="Arial"/>
                <a:ea typeface="Arial"/>
                <a:cs typeface="Arial"/>
                <a:sym typeface="Arial"/>
              </a:defRPr>
            </a:pPr>
            <a:r>
              <a:t>    </a:t>
            </a:r>
            <a:r>
              <a:rPr>
                <a:solidFill>
                  <a:srgbClr val="929292"/>
                </a:solidFill>
              </a:rPr>
              <a:t>/12</a:t>
            </a:r>
          </a:p>
        </p:txBody>
      </p:sp>
      <p:sp>
        <p:nvSpPr>
          <p:cNvPr id="6" name="Shape 6"/>
          <p:cNvSpPr/>
          <p:nvPr/>
        </p:nvSpPr>
        <p:spPr>
          <a:xfrm>
            <a:off x="512101" y="9160579"/>
            <a:ext cx="12068150" cy="1"/>
          </a:xfrm>
          <a:prstGeom prst="line">
            <a:avLst/>
          </a:prstGeom>
          <a:ln w="25400">
            <a:solidFill>
              <a:srgbClr val="C0C0C0"/>
            </a:solidFill>
          </a:ln>
        </p:spPr>
        <p:txBody>
          <a:bodyPr lIns="65023" tIns="65023" rIns="65023" bIns="65023"/>
          <a:lstStyle/>
          <a:p>
            <a:endParaRPr/>
          </a:p>
        </p:txBody>
      </p:sp>
      <p:sp>
        <p:nvSpPr>
          <p:cNvPr id="7" name="Shape 7"/>
          <p:cNvSpPr/>
          <p:nvPr/>
        </p:nvSpPr>
        <p:spPr>
          <a:xfrm>
            <a:off x="512049" y="9566980"/>
            <a:ext cx="12068150" cy="1"/>
          </a:xfrm>
          <a:prstGeom prst="line">
            <a:avLst/>
          </a:prstGeom>
          <a:ln w="25400">
            <a:solidFill>
              <a:srgbClr val="C0C0C0"/>
            </a:solidFill>
          </a:ln>
        </p:spPr>
        <p:txBody>
          <a:bodyPr lIns="65023" tIns="65023" rIns="65023" bIns="65023"/>
          <a:lstStyle/>
          <a:p>
            <a:endParaRPr/>
          </a:p>
        </p:txBody>
      </p:sp>
      <p:sp>
        <p:nvSpPr>
          <p:cNvPr id="8" name="Shape 8"/>
          <p:cNvSpPr>
            <a:spLocks noGrp="1"/>
          </p:cNvSpPr>
          <p:nvPr>
            <p:ph type="sldNum" sz="quarter" idx="2"/>
          </p:nvPr>
        </p:nvSpPr>
        <p:spPr>
          <a:xfrm>
            <a:off x="12002829" y="9063080"/>
            <a:ext cx="351731" cy="368301"/>
          </a:xfrm>
          <a:prstGeom prst="rect">
            <a:avLst/>
          </a:prstGeom>
          <a:ln w="12700">
            <a:miter lim="400000"/>
          </a:ln>
        </p:spPr>
        <p:txBody>
          <a:bodyPr wrap="none" lIns="0" tIns="0" rIns="0" bIns="0">
            <a:spAutoFit/>
          </a:bodyPr>
          <a:lstStyle>
            <a:lvl1pPr algn="r">
              <a:defRPr>
                <a:solidFill>
                  <a:srgbClr val="888888"/>
                </a:solidFill>
                <a:latin typeface="+mj-lt"/>
                <a:ea typeface="+mj-ea"/>
                <a:cs typeface="+mj-cs"/>
                <a:sym typeface="Helvetica"/>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xmlns:p14="http://schemas.microsoft.com/office/powerpoint/2010/main" spd="med"/>
  <p:txStyles>
    <p:titleStyle>
      <a:lvl1pPr marL="0" marR="0" indent="0" algn="l" defTabSz="1302892" rtl="0" latinLnBrk="0">
        <a:lnSpc>
          <a:spcPts val="3800"/>
        </a:lnSpc>
        <a:spcBef>
          <a:spcPts val="0"/>
        </a:spcBef>
        <a:spcAft>
          <a:spcPts val="0"/>
        </a:spcAft>
        <a:buClrTx/>
        <a:buSzTx/>
        <a:buFontTx/>
        <a:buNone/>
        <a:tabLst/>
        <a:defRPr sz="3400" b="0" i="0" u="none" strike="noStrike" cap="none" spc="-141" baseline="0">
          <a:ln>
            <a:noFill/>
          </a:ln>
          <a:solidFill>
            <a:srgbClr val="000000"/>
          </a:solidFill>
          <a:uFillTx/>
          <a:latin typeface="Arial"/>
          <a:ea typeface="Arial"/>
          <a:cs typeface="Arial"/>
          <a:sym typeface="Arial"/>
        </a:defRPr>
      </a:lvl1pPr>
      <a:lvl2pPr marL="0" marR="0" indent="0" algn="l" defTabSz="1302892" rtl="0" latinLnBrk="0">
        <a:lnSpc>
          <a:spcPts val="3800"/>
        </a:lnSpc>
        <a:spcBef>
          <a:spcPts val="0"/>
        </a:spcBef>
        <a:spcAft>
          <a:spcPts val="0"/>
        </a:spcAft>
        <a:buClrTx/>
        <a:buSzTx/>
        <a:buFontTx/>
        <a:buNone/>
        <a:tabLst/>
        <a:defRPr sz="3400" b="0" i="0" u="none" strike="noStrike" cap="none" spc="-141" baseline="0">
          <a:ln>
            <a:noFill/>
          </a:ln>
          <a:solidFill>
            <a:srgbClr val="000000"/>
          </a:solidFill>
          <a:uFillTx/>
          <a:latin typeface="Arial"/>
          <a:ea typeface="Arial"/>
          <a:cs typeface="Arial"/>
          <a:sym typeface="Arial"/>
        </a:defRPr>
      </a:lvl2pPr>
      <a:lvl3pPr marL="0" marR="0" indent="0" algn="l" defTabSz="1302892" rtl="0" latinLnBrk="0">
        <a:lnSpc>
          <a:spcPts val="3800"/>
        </a:lnSpc>
        <a:spcBef>
          <a:spcPts val="0"/>
        </a:spcBef>
        <a:spcAft>
          <a:spcPts val="0"/>
        </a:spcAft>
        <a:buClrTx/>
        <a:buSzTx/>
        <a:buFontTx/>
        <a:buNone/>
        <a:tabLst/>
        <a:defRPr sz="3400" b="0" i="0" u="none" strike="noStrike" cap="none" spc="-141" baseline="0">
          <a:ln>
            <a:noFill/>
          </a:ln>
          <a:solidFill>
            <a:srgbClr val="000000"/>
          </a:solidFill>
          <a:uFillTx/>
          <a:latin typeface="Arial"/>
          <a:ea typeface="Arial"/>
          <a:cs typeface="Arial"/>
          <a:sym typeface="Arial"/>
        </a:defRPr>
      </a:lvl3pPr>
      <a:lvl4pPr marL="0" marR="0" indent="0" algn="l" defTabSz="1302892" rtl="0" latinLnBrk="0">
        <a:lnSpc>
          <a:spcPts val="3800"/>
        </a:lnSpc>
        <a:spcBef>
          <a:spcPts val="0"/>
        </a:spcBef>
        <a:spcAft>
          <a:spcPts val="0"/>
        </a:spcAft>
        <a:buClrTx/>
        <a:buSzTx/>
        <a:buFontTx/>
        <a:buNone/>
        <a:tabLst/>
        <a:defRPr sz="3400" b="0" i="0" u="none" strike="noStrike" cap="none" spc="-141" baseline="0">
          <a:ln>
            <a:noFill/>
          </a:ln>
          <a:solidFill>
            <a:srgbClr val="000000"/>
          </a:solidFill>
          <a:uFillTx/>
          <a:latin typeface="Arial"/>
          <a:ea typeface="Arial"/>
          <a:cs typeface="Arial"/>
          <a:sym typeface="Arial"/>
        </a:defRPr>
      </a:lvl4pPr>
      <a:lvl5pPr marL="0" marR="0" indent="0" algn="l" defTabSz="1302892" rtl="0" latinLnBrk="0">
        <a:lnSpc>
          <a:spcPts val="3800"/>
        </a:lnSpc>
        <a:spcBef>
          <a:spcPts val="0"/>
        </a:spcBef>
        <a:spcAft>
          <a:spcPts val="0"/>
        </a:spcAft>
        <a:buClrTx/>
        <a:buSzTx/>
        <a:buFontTx/>
        <a:buNone/>
        <a:tabLst/>
        <a:defRPr sz="3400" b="0" i="0" u="none" strike="noStrike" cap="none" spc="-141" baseline="0">
          <a:ln>
            <a:noFill/>
          </a:ln>
          <a:solidFill>
            <a:srgbClr val="000000"/>
          </a:solidFill>
          <a:uFillTx/>
          <a:latin typeface="Arial"/>
          <a:ea typeface="Arial"/>
          <a:cs typeface="Arial"/>
          <a:sym typeface="Arial"/>
        </a:defRPr>
      </a:lvl5pPr>
      <a:lvl6pPr marL="0" marR="0" indent="0" algn="l" defTabSz="1302892" rtl="0" latinLnBrk="0">
        <a:lnSpc>
          <a:spcPts val="3800"/>
        </a:lnSpc>
        <a:spcBef>
          <a:spcPts val="0"/>
        </a:spcBef>
        <a:spcAft>
          <a:spcPts val="0"/>
        </a:spcAft>
        <a:buClrTx/>
        <a:buSzTx/>
        <a:buFontTx/>
        <a:buNone/>
        <a:tabLst/>
        <a:defRPr sz="3400" b="0" i="0" u="none" strike="noStrike" cap="none" spc="-141" baseline="0">
          <a:ln>
            <a:noFill/>
          </a:ln>
          <a:solidFill>
            <a:srgbClr val="000000"/>
          </a:solidFill>
          <a:uFillTx/>
          <a:latin typeface="Arial"/>
          <a:ea typeface="Arial"/>
          <a:cs typeface="Arial"/>
          <a:sym typeface="Arial"/>
        </a:defRPr>
      </a:lvl6pPr>
      <a:lvl7pPr marL="0" marR="0" indent="0" algn="l" defTabSz="1302892" rtl="0" latinLnBrk="0">
        <a:lnSpc>
          <a:spcPts val="3800"/>
        </a:lnSpc>
        <a:spcBef>
          <a:spcPts val="0"/>
        </a:spcBef>
        <a:spcAft>
          <a:spcPts val="0"/>
        </a:spcAft>
        <a:buClrTx/>
        <a:buSzTx/>
        <a:buFontTx/>
        <a:buNone/>
        <a:tabLst/>
        <a:defRPr sz="3400" b="0" i="0" u="none" strike="noStrike" cap="none" spc="-141" baseline="0">
          <a:ln>
            <a:noFill/>
          </a:ln>
          <a:solidFill>
            <a:srgbClr val="000000"/>
          </a:solidFill>
          <a:uFillTx/>
          <a:latin typeface="Arial"/>
          <a:ea typeface="Arial"/>
          <a:cs typeface="Arial"/>
          <a:sym typeface="Arial"/>
        </a:defRPr>
      </a:lvl7pPr>
      <a:lvl8pPr marL="0" marR="0" indent="0" algn="l" defTabSz="1302892" rtl="0" latinLnBrk="0">
        <a:lnSpc>
          <a:spcPts val="3800"/>
        </a:lnSpc>
        <a:spcBef>
          <a:spcPts val="0"/>
        </a:spcBef>
        <a:spcAft>
          <a:spcPts val="0"/>
        </a:spcAft>
        <a:buClrTx/>
        <a:buSzTx/>
        <a:buFontTx/>
        <a:buNone/>
        <a:tabLst/>
        <a:defRPr sz="3400" b="0" i="0" u="none" strike="noStrike" cap="none" spc="-141" baseline="0">
          <a:ln>
            <a:noFill/>
          </a:ln>
          <a:solidFill>
            <a:srgbClr val="000000"/>
          </a:solidFill>
          <a:uFillTx/>
          <a:latin typeface="Arial"/>
          <a:ea typeface="Arial"/>
          <a:cs typeface="Arial"/>
          <a:sym typeface="Arial"/>
        </a:defRPr>
      </a:lvl8pPr>
      <a:lvl9pPr marL="0" marR="0" indent="0" algn="l" defTabSz="1302892" rtl="0" latinLnBrk="0">
        <a:lnSpc>
          <a:spcPts val="3800"/>
        </a:lnSpc>
        <a:spcBef>
          <a:spcPts val="0"/>
        </a:spcBef>
        <a:spcAft>
          <a:spcPts val="0"/>
        </a:spcAft>
        <a:buClrTx/>
        <a:buSzTx/>
        <a:buFontTx/>
        <a:buNone/>
        <a:tabLst/>
        <a:defRPr sz="3400" b="0" i="0" u="none" strike="noStrike" cap="none" spc="-141" baseline="0">
          <a:ln>
            <a:noFill/>
          </a:ln>
          <a:solidFill>
            <a:srgbClr val="000000"/>
          </a:solidFill>
          <a:uFillTx/>
          <a:latin typeface="Arial"/>
          <a:ea typeface="Arial"/>
          <a:cs typeface="Arial"/>
          <a:sym typeface="Arial"/>
        </a:defRPr>
      </a:lvl9pPr>
    </p:titleStyle>
    <p:bodyStyle>
      <a:lvl1pPr marL="0" marR="0" indent="0" algn="l" defTabSz="1302892"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Helvetica"/>
        </a:defRPr>
      </a:lvl1pPr>
      <a:lvl2pPr marL="0" marR="0" indent="0" algn="l" defTabSz="1302892"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Helvetica"/>
        </a:defRPr>
      </a:lvl2pPr>
      <a:lvl3pPr marL="0" marR="0" indent="0" algn="l" defTabSz="1302892"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Helvetica"/>
        </a:defRPr>
      </a:lvl3pPr>
      <a:lvl4pPr marL="0" marR="0" indent="0" algn="l" defTabSz="1302892"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Helvetica"/>
        </a:defRPr>
      </a:lvl4pPr>
      <a:lvl5pPr marL="0" marR="0" indent="0" algn="l" defTabSz="1302892"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Helvetica"/>
        </a:defRPr>
      </a:lvl5pPr>
      <a:lvl6pPr marL="0" marR="0" indent="0" algn="l" defTabSz="1302892"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Helvetica"/>
        </a:defRPr>
      </a:lvl6pPr>
      <a:lvl7pPr marL="0" marR="0" indent="0" algn="l" defTabSz="1302892"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Helvetica"/>
        </a:defRPr>
      </a:lvl7pPr>
      <a:lvl8pPr marL="0" marR="0" indent="0" algn="l" defTabSz="1302892"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Helvetica"/>
        </a:defRPr>
      </a:lvl8pPr>
      <a:lvl9pPr marL="0" marR="0" indent="0" algn="l" defTabSz="1302892"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Helvetica"/>
        </a:defRPr>
      </a:lvl9pPr>
    </p:bodyStyle>
    <p:otherStyle>
      <a:lvl1pPr marL="0" marR="0" indent="0" algn="r" defTabSz="1302892"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1pPr>
      <a:lvl2pPr marL="0" marR="0" indent="0" algn="r" defTabSz="1302892"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2pPr>
      <a:lvl3pPr marL="0" marR="0" indent="0" algn="r" defTabSz="1302892"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3pPr>
      <a:lvl4pPr marL="0" marR="0" indent="0" algn="r" defTabSz="1302892"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4pPr>
      <a:lvl5pPr marL="0" marR="0" indent="0" algn="r" defTabSz="1302892"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5pPr>
      <a:lvl6pPr marL="0" marR="0" indent="0" algn="r" defTabSz="1302892"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6pPr>
      <a:lvl7pPr marL="0" marR="0" indent="0" algn="r" defTabSz="1302892"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7pPr>
      <a:lvl8pPr marL="0" marR="0" indent="0" algn="r" defTabSz="1302892"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8pPr>
      <a:lvl9pPr marL="0" marR="0" indent="0" algn="r" defTabSz="1302892"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torras@iri.upc.edu?subjec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p:nvPr/>
        </p:nvSpPr>
        <p:spPr>
          <a:xfrm>
            <a:off x="475677" y="459669"/>
            <a:ext cx="10753615" cy="19980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ct val="120000"/>
              </a:lnSpc>
              <a:tabLst>
                <a:tab pos="3454400" algn="l"/>
              </a:tabLst>
              <a:defRPr sz="6700" spc="-134">
                <a:latin typeface="Arial"/>
                <a:ea typeface="Arial"/>
                <a:cs typeface="Arial"/>
                <a:sym typeface="Arial"/>
              </a:defRPr>
            </a:pPr>
            <a:r>
              <a:rPr sz="6000" spc="-120">
                <a:solidFill>
                  <a:srgbClr val="E2007A"/>
                </a:solidFill>
              </a:rPr>
              <a:t>Dissenyant l’assistent perfecte:</a:t>
            </a:r>
            <a:r>
              <a:t> </a:t>
            </a:r>
          </a:p>
          <a:p>
            <a:pPr indent="12700">
              <a:lnSpc>
                <a:spcPct val="120000"/>
              </a:lnSpc>
              <a:spcBef>
                <a:spcPts val="900"/>
              </a:spcBef>
              <a:tabLst>
                <a:tab pos="3454400" algn="l"/>
              </a:tabLst>
              <a:defRPr sz="5000" spc="-100">
                <a:latin typeface="Arial"/>
                <a:ea typeface="Arial"/>
                <a:cs typeface="Arial"/>
                <a:sym typeface="Arial"/>
              </a:defRPr>
            </a:pPr>
            <a:r>
              <a:t>Robòtica, ètica i literatura</a:t>
            </a:r>
          </a:p>
        </p:txBody>
      </p:sp>
      <p:sp>
        <p:nvSpPr>
          <p:cNvPr id="37" name="Shape 37"/>
          <p:cNvSpPr/>
          <p:nvPr/>
        </p:nvSpPr>
        <p:spPr>
          <a:xfrm>
            <a:off x="490635" y="3488478"/>
            <a:ext cx="3258142" cy="5921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tabLst>
                <a:tab pos="2768600" algn="l"/>
              </a:tabLst>
              <a:defRPr sz="4200" spc="-105">
                <a:solidFill>
                  <a:srgbClr val="FFFFFF"/>
                </a:solidFill>
                <a:latin typeface="Arial"/>
                <a:ea typeface="Arial"/>
                <a:cs typeface="Arial"/>
                <a:sym typeface="Arial"/>
              </a:defRPr>
            </a:lvl1pPr>
          </a:lstStyle>
          <a:p>
            <a:r>
              <a:t>Carme Torras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468324" y="514479"/>
            <a:ext cx="12068150" cy="1293840"/>
          </a:xfrm>
          <a:prstGeom prst="rect">
            <a:avLst/>
          </a:prstGeom>
        </p:spPr>
        <p:txBody>
          <a:bodyPr/>
          <a:lstStyle>
            <a:lvl1pPr indent="10922" defTabSz="1120487">
              <a:lnSpc>
                <a:spcPts val="5200"/>
              </a:lnSpc>
              <a:tabLst>
                <a:tab pos="2451100" algn="l"/>
                <a:tab pos="3835400" algn="l"/>
                <a:tab pos="4953000" algn="l"/>
                <a:tab pos="5943600" algn="l"/>
                <a:tab pos="7785100" algn="l"/>
              </a:tabLst>
              <a:defRPr sz="4472" spc="-120">
                <a:solidFill>
                  <a:srgbClr val="E2287A"/>
                </a:solidFill>
              </a:defRPr>
            </a:lvl1pPr>
          </a:lstStyle>
          <a:p>
            <a:r>
              <a:t>5. Interacció amb robots i dignitat humana</a:t>
            </a:r>
          </a:p>
        </p:txBody>
      </p:sp>
      <p:sp>
        <p:nvSpPr>
          <p:cNvPr id="104" name="Shape 104"/>
          <p:cNvSpPr/>
          <p:nvPr/>
        </p:nvSpPr>
        <p:spPr>
          <a:xfrm>
            <a:off x="-43776" y="8100000"/>
            <a:ext cx="13092352" cy="9929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1005981" marR="499154" lvl="1" indent="-280736" defTabSz="688489">
              <a:spcBef>
                <a:spcPts val="900"/>
              </a:spcBef>
              <a:buSzPct val="100000"/>
              <a:buChar char="•"/>
              <a:defRPr sz="2600">
                <a:latin typeface="Arial"/>
                <a:ea typeface="Arial"/>
                <a:cs typeface="Arial"/>
                <a:sym typeface="Arial"/>
              </a:defRPr>
            </a:pPr>
            <a:r>
              <a:rPr dirty="0"/>
              <a:t>Quan topa la capacitat de decisió dels robots amb la </a:t>
            </a:r>
            <a:r>
              <a:rPr b="1" dirty="0"/>
              <a:t>llibertat</a:t>
            </a:r>
            <a:r>
              <a:rPr dirty="0"/>
              <a:t>/dignitat humana?</a:t>
            </a:r>
          </a:p>
          <a:p>
            <a:pPr marL="1005981" marR="499154" lvl="1" indent="-280736" defTabSz="688489">
              <a:spcBef>
                <a:spcPts val="900"/>
              </a:spcBef>
              <a:buSzPct val="100000"/>
              <a:buChar char="•"/>
              <a:defRPr sz="2600">
                <a:latin typeface="Arial"/>
                <a:ea typeface="Arial"/>
                <a:cs typeface="Arial"/>
                <a:sym typeface="Arial"/>
              </a:defRPr>
            </a:pPr>
            <a:r>
              <a:rPr dirty="0"/>
              <a:t>Robots que incrementen l’</a:t>
            </a:r>
            <a:r>
              <a:rPr b="1" dirty="0"/>
              <a:t>autonomia vs. substituts emocionals</a:t>
            </a:r>
            <a:r>
              <a:rPr dirty="0"/>
              <a:t>?</a:t>
            </a:r>
          </a:p>
        </p:txBody>
      </p:sp>
      <p:sp>
        <p:nvSpPr>
          <p:cNvPr id="105" name="Shape 105"/>
          <p:cNvSpPr/>
          <p:nvPr/>
        </p:nvSpPr>
        <p:spPr>
          <a:xfrm>
            <a:off x="4501047" y="1752551"/>
            <a:ext cx="8309554" cy="30767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269658" defTabSz="688489">
              <a:lnSpc>
                <a:spcPct val="110000"/>
              </a:lnSpc>
              <a:defRPr i="1">
                <a:solidFill>
                  <a:srgbClr val="A64398"/>
                </a:solidFill>
                <a:latin typeface="Arial"/>
                <a:ea typeface="Arial"/>
                <a:cs typeface="Arial"/>
                <a:sym typeface="Arial"/>
              </a:defRPr>
            </a:lvl1pPr>
          </a:lstStyle>
          <a:p>
            <a:r>
              <a:t>“—Si a mi les màquines amplificadores em semblen la mar de bé: sense telemanipuladors els cirurgians no podrien operar a escala microscòpica i, sense INFerors, trigaríem massa a avaluar les conseqüències de prendre una decisió o una altra... Són els ROBs que rebutjo, i el lligam personal que per força s’hi estableix i que acaba copant el cercle íntim de les persones. Tu mateix ho has dit: no necessites res més... i, amb el temps, us torneu de suro com ells.”</a:t>
            </a:r>
          </a:p>
        </p:txBody>
      </p:sp>
      <p:sp>
        <p:nvSpPr>
          <p:cNvPr id="106" name="Shape 106"/>
          <p:cNvSpPr/>
          <p:nvPr/>
        </p:nvSpPr>
        <p:spPr>
          <a:xfrm>
            <a:off x="498878" y="1789075"/>
            <a:ext cx="2906664" cy="28379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688489">
              <a:spcBef>
                <a:spcPts val="1300"/>
              </a:spcBef>
              <a:defRPr sz="2000" b="1">
                <a:latin typeface="Arial"/>
                <a:ea typeface="Arial"/>
                <a:cs typeface="Arial"/>
                <a:sym typeface="Arial"/>
              </a:defRPr>
            </a:lvl1pPr>
          </a:lstStyle>
          <a:p>
            <a:r>
              <a:t>Cap. 25/28 - Leo/Silvana</a:t>
            </a:r>
          </a:p>
        </p:txBody>
      </p:sp>
      <p:sp>
        <p:nvSpPr>
          <p:cNvPr id="107" name="Shape 107"/>
          <p:cNvSpPr/>
          <p:nvPr/>
        </p:nvSpPr>
        <p:spPr>
          <a:xfrm>
            <a:off x="495799" y="4923220"/>
            <a:ext cx="8982368" cy="26866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69658" defTabSz="688489">
              <a:lnSpc>
                <a:spcPct val="110000"/>
              </a:lnSpc>
              <a:defRPr i="1">
                <a:solidFill>
                  <a:srgbClr val="E92B8E"/>
                </a:solidFill>
                <a:latin typeface="Arial"/>
                <a:ea typeface="Arial"/>
                <a:cs typeface="Arial"/>
                <a:sym typeface="Arial"/>
              </a:defRPr>
            </a:pPr>
            <a:r>
              <a:rPr dirty="0"/>
              <a:t>“—…Tots els ROBs estan al servei de les persones.</a:t>
            </a:r>
          </a:p>
          <a:p>
            <a:pPr marR="269658" defTabSz="688489">
              <a:lnSpc>
                <a:spcPct val="110000"/>
              </a:lnSpc>
              <a:defRPr i="1">
                <a:solidFill>
                  <a:srgbClr val="E92B8E"/>
                </a:solidFill>
                <a:latin typeface="Arial"/>
                <a:ea typeface="Arial"/>
                <a:cs typeface="Arial"/>
                <a:sym typeface="Arial"/>
              </a:defRPr>
            </a:pPr>
            <a:r>
              <a:rPr dirty="0"/>
              <a:t>—Només que el servei és sovint enverinat. Per què creus que ens oposem a aquests esguerros mecànics? Per esnobisme? Doncs, no senyor. Els robots malcriadors fan persones malcriades, els esclaus fan dèspotes, i els entretenidors lleven el cervell als seus PROPs. I el pitjor és que tant us fa el que ens passi a tots plegats amb tal que es venguin.”</a:t>
            </a:r>
          </a:p>
        </p:txBody>
      </p:sp>
      <p:pic>
        <p:nvPicPr>
          <p:cNvPr id="108" name="pasted-image.png"/>
          <p:cNvPicPr>
            <a:picLocks noChangeAspect="1"/>
          </p:cNvPicPr>
          <p:nvPr/>
        </p:nvPicPr>
        <p:blipFill>
          <a:blip r:embed="rId2">
            <a:extLst/>
          </a:blip>
          <a:stretch>
            <a:fillRect/>
          </a:stretch>
        </p:blipFill>
        <p:spPr>
          <a:xfrm>
            <a:off x="9376699" y="5219734"/>
            <a:ext cx="3245678" cy="2163786"/>
          </a:xfrm>
          <a:prstGeom prst="rect">
            <a:avLst/>
          </a:prstGeom>
          <a:ln w="12700">
            <a:miter lim="400000"/>
          </a:ln>
        </p:spPr>
      </p:pic>
      <p:pic>
        <p:nvPicPr>
          <p:cNvPr id="109" name="pasted-image.png"/>
          <p:cNvPicPr>
            <a:picLocks noChangeAspect="1"/>
          </p:cNvPicPr>
          <p:nvPr/>
        </p:nvPicPr>
        <p:blipFill>
          <a:blip r:embed="rId3">
            <a:extLst/>
          </a:blip>
          <a:srcRect r="14408"/>
          <a:stretch>
            <a:fillRect/>
          </a:stretch>
        </p:blipFill>
        <p:spPr>
          <a:xfrm>
            <a:off x="494752" y="2180623"/>
            <a:ext cx="3736228" cy="2458771"/>
          </a:xfrm>
          <a:prstGeom prst="rect">
            <a:avLst/>
          </a:prstGeom>
          <a:ln w="12700">
            <a:miter lim="400000"/>
          </a:ln>
        </p:spPr>
      </p:pic>
      <p:sp>
        <p:nvSpPr>
          <p:cNvPr id="110" name="Shape 110"/>
          <p:cNvSpPr/>
          <p:nvPr/>
        </p:nvSpPr>
        <p:spPr>
          <a:xfrm>
            <a:off x="11919087" y="9147879"/>
            <a:ext cx="397022" cy="389270"/>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defRPr sz="1800">
                <a:solidFill>
                  <a:srgbClr val="929292"/>
                </a:solidFill>
                <a:latin typeface="Arial"/>
                <a:ea typeface="Arial"/>
                <a:cs typeface="Arial"/>
                <a:sym typeface="Arial"/>
              </a:defRPr>
            </a:lvl1pPr>
          </a:lstStyle>
          <a:p>
            <a:r>
              <a:t>10</a:t>
            </a:r>
          </a:p>
        </p:txBody>
      </p:sp>
      <p:cxnSp>
        <p:nvCxnSpPr>
          <p:cNvPr id="10" name="Conector recto 9"/>
          <p:cNvCxnSpPr/>
          <p:nvPr/>
        </p:nvCxnSpPr>
        <p:spPr>
          <a:xfrm>
            <a:off x="498878" y="8006481"/>
            <a:ext cx="12068150" cy="0"/>
          </a:xfrm>
          <a:prstGeom prst="line">
            <a:avLst/>
          </a:prstGeom>
          <a:noFill/>
          <a:ln w="25400" cap="flat">
            <a:solidFill>
              <a:schemeClr val="tx1"/>
            </a:solidFill>
            <a:prstDash val="solid"/>
            <a:round/>
          </a:ln>
          <a:effectLst/>
          <a:sp3d/>
        </p:spPr>
        <p:style>
          <a:lnRef idx="0">
            <a:scrgbClr r="0" g="0" b="0"/>
          </a:lnRef>
          <a:fillRef idx="0">
            <a:scrgbClr r="0" g="0" b="0"/>
          </a:fillRef>
          <a:effectRef idx="0">
            <a:scrgbClr r="0" g="0" b="0"/>
          </a:effectRef>
          <a:fontRef idx="none"/>
        </p:style>
      </p:cxn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xfrm>
            <a:off x="468324" y="514479"/>
            <a:ext cx="12068150" cy="1293840"/>
          </a:xfrm>
          <a:prstGeom prst="rect">
            <a:avLst/>
          </a:prstGeom>
        </p:spPr>
        <p:txBody>
          <a:bodyPr/>
          <a:lstStyle>
            <a:lvl1pPr indent="10922" defTabSz="1120487">
              <a:lnSpc>
                <a:spcPts val="5200"/>
              </a:lnSpc>
              <a:tabLst>
                <a:tab pos="2451100" algn="l"/>
                <a:tab pos="3835400" algn="l"/>
                <a:tab pos="4953000" algn="l"/>
                <a:tab pos="5943600" algn="l"/>
                <a:tab pos="7785100" algn="l"/>
              </a:tabLst>
              <a:defRPr sz="4472" spc="-120">
                <a:solidFill>
                  <a:srgbClr val="E2287A"/>
                </a:solidFill>
              </a:defRPr>
            </a:lvl1pPr>
          </a:lstStyle>
          <a:p>
            <a:r>
              <a:t>6. Responsabilitat civil i robots morals</a:t>
            </a:r>
          </a:p>
        </p:txBody>
      </p:sp>
      <p:sp>
        <p:nvSpPr>
          <p:cNvPr id="113" name="Shape 113"/>
          <p:cNvSpPr/>
          <p:nvPr/>
        </p:nvSpPr>
        <p:spPr>
          <a:xfrm>
            <a:off x="0" y="8082000"/>
            <a:ext cx="13004800" cy="9929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624981" marR="499154" indent="-280736" defTabSz="688489">
              <a:spcBef>
                <a:spcPts val="900"/>
              </a:spcBef>
              <a:buSzPct val="100000"/>
              <a:buChar char="•"/>
              <a:defRPr sz="2600">
                <a:latin typeface="Arial"/>
                <a:ea typeface="Arial"/>
                <a:cs typeface="Arial"/>
                <a:sym typeface="Arial"/>
              </a:defRPr>
            </a:pPr>
            <a:r>
              <a:rPr dirty="0"/>
              <a:t>Si un robot/vehicle autònom causa un </a:t>
            </a:r>
            <a:r>
              <a:rPr b="1" dirty="0"/>
              <a:t>accident</a:t>
            </a:r>
            <a:r>
              <a:rPr dirty="0"/>
              <a:t>, qui se n’ha de responsabilitzar?</a:t>
            </a:r>
          </a:p>
          <a:p>
            <a:pPr marL="624981" marR="499154" indent="-280736" defTabSz="688489">
              <a:spcBef>
                <a:spcPts val="900"/>
              </a:spcBef>
              <a:buSzPct val="100000"/>
              <a:buChar char="•"/>
              <a:defRPr sz="2600">
                <a:latin typeface="Arial"/>
                <a:ea typeface="Arial"/>
                <a:cs typeface="Arial"/>
                <a:sym typeface="Arial"/>
              </a:defRPr>
            </a:pPr>
            <a:r>
              <a:rPr b="1" dirty="0"/>
              <a:t>Controvèrsia</a:t>
            </a:r>
            <a:r>
              <a:rPr dirty="0"/>
              <a:t> protecno-antitecno i possibles </a:t>
            </a:r>
            <a:r>
              <a:rPr b="1" dirty="0"/>
              <a:t>fractures socials</a:t>
            </a:r>
            <a:r>
              <a:rPr dirty="0"/>
              <a:t>.</a:t>
            </a:r>
          </a:p>
        </p:txBody>
      </p:sp>
      <p:sp>
        <p:nvSpPr>
          <p:cNvPr id="114" name="Shape 114"/>
          <p:cNvSpPr/>
          <p:nvPr/>
        </p:nvSpPr>
        <p:spPr>
          <a:xfrm>
            <a:off x="489015" y="2000336"/>
            <a:ext cx="12322350" cy="55609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69658" defTabSz="688489">
              <a:lnSpc>
                <a:spcPct val="110000"/>
              </a:lnSpc>
              <a:spcBef>
                <a:spcPts val="600"/>
              </a:spcBef>
              <a:defRPr i="1">
                <a:solidFill>
                  <a:srgbClr val="A64398"/>
                </a:solidFill>
                <a:latin typeface="Arial"/>
                <a:ea typeface="Arial"/>
                <a:cs typeface="Arial"/>
                <a:sym typeface="Arial"/>
              </a:defRPr>
            </a:pPr>
            <a:r>
              <a:t>“Alpha+: «Objecto: va contra les normes. No puc abandonar el meu PROP en perill.» </a:t>
            </a:r>
          </a:p>
          <a:p>
            <a:pPr marR="269658" defTabSz="688489">
              <a:lnSpc>
                <a:spcPct val="110000"/>
              </a:lnSpc>
              <a:spcBef>
                <a:spcPts val="600"/>
              </a:spcBef>
              <a:defRPr i="1">
                <a:solidFill>
                  <a:srgbClr val="A64398"/>
                </a:solidFill>
                <a:latin typeface="Arial"/>
                <a:ea typeface="Arial"/>
                <a:cs typeface="Arial"/>
                <a:sym typeface="Arial"/>
              </a:defRPr>
            </a:pPr>
            <a:r>
              <a:t>—Perill? —El Dr. Craft s’alça fet un energumen i es dirigeix cap al robot—. Tu sí que t’has convertit en un perill: em narcotitzes, em raciones els plaers, i ara vols impedir que la meva ment s’expandeixi? S’ha acabat, ferregot!</a:t>
            </a:r>
          </a:p>
          <a:p>
            <a:pPr marR="269658" defTabSz="688489">
              <a:lnSpc>
                <a:spcPct val="110000"/>
              </a:lnSpc>
              <a:spcBef>
                <a:spcPts val="600"/>
              </a:spcBef>
              <a:defRPr i="1">
                <a:solidFill>
                  <a:srgbClr val="A64398"/>
                </a:solidFill>
                <a:latin typeface="Arial"/>
                <a:ea typeface="Arial"/>
                <a:cs typeface="Arial"/>
                <a:sym typeface="Arial"/>
              </a:defRPr>
            </a:pPr>
            <a:r>
              <a:t>Alpha+: Què fa? No m’apagui el sintetitzador. Parlem-ho. L’ajudaré a aconseguir el que vol.»</a:t>
            </a:r>
          </a:p>
          <a:p>
            <a:pPr marR="269658" defTabSz="688489">
              <a:lnSpc>
                <a:spcPct val="110000"/>
              </a:lnSpc>
              <a:spcBef>
                <a:spcPts val="600"/>
              </a:spcBef>
              <a:defRPr i="1">
                <a:solidFill>
                  <a:srgbClr val="A64398"/>
                </a:solidFill>
                <a:latin typeface="Arial"/>
                <a:ea typeface="Arial"/>
                <a:cs typeface="Arial"/>
                <a:sym typeface="Arial"/>
              </a:defRPr>
            </a:pPr>
            <a:r>
              <a:t>—Ni sintetitzador, ni hòsties! Sencer et desconnectaré aquesta vegada... i viuré   tranquil.</a:t>
            </a:r>
          </a:p>
          <a:p>
            <a:pPr marR="269658" defTabSz="688489">
              <a:lnSpc>
                <a:spcPct val="110000"/>
              </a:lnSpc>
              <a:spcBef>
                <a:spcPts val="600"/>
              </a:spcBef>
              <a:defRPr i="1">
                <a:solidFill>
                  <a:srgbClr val="A64398"/>
                </a:solidFill>
                <a:latin typeface="Arial"/>
                <a:ea typeface="Arial"/>
                <a:cs typeface="Arial"/>
                <a:sym typeface="Arial"/>
              </a:defRPr>
            </a:pPr>
            <a:r>
              <a:t>[..]</a:t>
            </a:r>
          </a:p>
          <a:p>
            <a:pPr marR="269658" defTabSz="688489">
              <a:lnSpc>
                <a:spcPct val="110000"/>
              </a:lnSpc>
              <a:spcBef>
                <a:spcPts val="600"/>
              </a:spcBef>
              <a:defRPr i="1">
                <a:solidFill>
                  <a:srgbClr val="A64398"/>
                </a:solidFill>
                <a:latin typeface="Arial"/>
                <a:ea typeface="Arial"/>
                <a:cs typeface="Arial"/>
                <a:sym typeface="Arial"/>
              </a:defRPr>
            </a:pPr>
            <a:r>
              <a:t>… el Doctor ha mort.</a:t>
            </a:r>
          </a:p>
          <a:p>
            <a:pPr marR="269658" defTabSz="688489">
              <a:lnSpc>
                <a:spcPct val="110000"/>
              </a:lnSpc>
              <a:spcBef>
                <a:spcPts val="600"/>
              </a:spcBef>
              <a:defRPr i="1">
                <a:solidFill>
                  <a:srgbClr val="A64398"/>
                </a:solidFill>
                <a:latin typeface="Arial"/>
                <a:ea typeface="Arial"/>
                <a:cs typeface="Arial"/>
                <a:sym typeface="Arial"/>
              </a:defRPr>
            </a:pPr>
            <a:r>
              <a:t>—Una trampa mortal... això és el que he inventat.</a:t>
            </a:r>
          </a:p>
          <a:p>
            <a:pPr marR="269658" defTabSz="688489">
              <a:lnSpc>
                <a:spcPct val="110000"/>
              </a:lnSpc>
              <a:spcBef>
                <a:spcPts val="600"/>
              </a:spcBef>
              <a:defRPr i="1">
                <a:solidFill>
                  <a:srgbClr val="A64398"/>
                </a:solidFill>
                <a:latin typeface="Arial"/>
                <a:ea typeface="Arial"/>
                <a:cs typeface="Arial"/>
                <a:sym typeface="Arial"/>
              </a:defRPr>
            </a:pPr>
            <a:r>
              <a:t>—No parlis així, ha estat un accident, no és culpa teva. És ell qui ha desconnectat el seu ROB, no? Potser sabia a què s’exposava i és precisament el que pretenia: suïcidar-se.”</a:t>
            </a:r>
          </a:p>
        </p:txBody>
      </p:sp>
      <p:sp>
        <p:nvSpPr>
          <p:cNvPr id="115" name="Shape 115"/>
          <p:cNvSpPr/>
          <p:nvPr/>
        </p:nvSpPr>
        <p:spPr>
          <a:xfrm>
            <a:off x="490552" y="1583681"/>
            <a:ext cx="3059089" cy="28379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688489">
              <a:spcBef>
                <a:spcPts val="1300"/>
              </a:spcBef>
              <a:defRPr sz="2000" b="1">
                <a:latin typeface="Arial"/>
                <a:ea typeface="Arial"/>
                <a:cs typeface="Arial"/>
                <a:sym typeface="Arial"/>
              </a:defRPr>
            </a:lvl1pPr>
          </a:lstStyle>
          <a:p>
            <a:r>
              <a:t>Cap. 30 - Alpha+/Dr. Craft</a:t>
            </a:r>
          </a:p>
        </p:txBody>
      </p:sp>
      <p:pic>
        <p:nvPicPr>
          <p:cNvPr id="116" name="pasted-image.png"/>
          <p:cNvPicPr>
            <a:picLocks noChangeAspect="1"/>
          </p:cNvPicPr>
          <p:nvPr/>
        </p:nvPicPr>
        <p:blipFill>
          <a:blip r:embed="rId2">
            <a:extLst/>
          </a:blip>
          <a:srcRect t="9590" b="31688"/>
          <a:stretch>
            <a:fillRect/>
          </a:stretch>
        </p:blipFill>
        <p:spPr>
          <a:xfrm>
            <a:off x="7989986" y="5103581"/>
            <a:ext cx="4551825" cy="1502435"/>
          </a:xfrm>
          <a:prstGeom prst="rect">
            <a:avLst/>
          </a:prstGeom>
          <a:ln w="12700">
            <a:miter lim="400000"/>
          </a:ln>
        </p:spPr>
      </p:pic>
      <p:sp>
        <p:nvSpPr>
          <p:cNvPr id="117" name="Shape 117"/>
          <p:cNvSpPr/>
          <p:nvPr/>
        </p:nvSpPr>
        <p:spPr>
          <a:xfrm>
            <a:off x="11919087" y="9154801"/>
            <a:ext cx="380055" cy="389271"/>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defRPr sz="1800">
                <a:solidFill>
                  <a:srgbClr val="929292"/>
                </a:solidFill>
                <a:latin typeface="Arial"/>
                <a:ea typeface="Arial"/>
                <a:cs typeface="Arial"/>
                <a:sym typeface="Arial"/>
              </a:defRPr>
            </a:lvl1pPr>
          </a:lstStyle>
          <a:p>
            <a:r>
              <a:t>11</a:t>
            </a:r>
          </a:p>
        </p:txBody>
      </p:sp>
      <p:cxnSp>
        <p:nvCxnSpPr>
          <p:cNvPr id="8" name="Conector recto 7"/>
          <p:cNvCxnSpPr/>
          <p:nvPr/>
        </p:nvCxnSpPr>
        <p:spPr>
          <a:xfrm>
            <a:off x="468943" y="7970661"/>
            <a:ext cx="12068150" cy="0"/>
          </a:xfrm>
          <a:prstGeom prst="line">
            <a:avLst/>
          </a:prstGeom>
          <a:noFill/>
          <a:ln w="25400" cap="flat">
            <a:solidFill>
              <a:schemeClr val="tx1"/>
            </a:solidFill>
            <a:prstDash val="solid"/>
            <a:round/>
          </a:ln>
          <a:effectLst/>
          <a:sp3d/>
        </p:spPr>
        <p:style>
          <a:lnRef idx="0">
            <a:scrgbClr r="0" g="0" b="0"/>
          </a:lnRef>
          <a:fillRef idx="0">
            <a:scrgbClr r="0" g="0" b="0"/>
          </a:fillRef>
          <a:effectRef idx="0">
            <a:scrgbClr r="0" g="0" b="0"/>
          </a:effectRef>
          <a:fontRef idx="none"/>
        </p:style>
      </p:cxn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475677" y="459669"/>
            <a:ext cx="10753615" cy="19980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ct val="120000"/>
              </a:lnSpc>
              <a:tabLst>
                <a:tab pos="3454400" algn="l"/>
              </a:tabLst>
              <a:defRPr sz="6700" spc="-134">
                <a:latin typeface="Arial"/>
                <a:ea typeface="Arial"/>
                <a:cs typeface="Arial"/>
                <a:sym typeface="Arial"/>
              </a:defRPr>
            </a:pPr>
            <a:r>
              <a:rPr sz="6000" spc="-120">
                <a:solidFill>
                  <a:srgbClr val="E2007A"/>
                </a:solidFill>
              </a:rPr>
              <a:t>Dissenyant l’assistent perfecte:</a:t>
            </a:r>
            <a:r>
              <a:t> </a:t>
            </a:r>
          </a:p>
          <a:p>
            <a:pPr indent="12700">
              <a:lnSpc>
                <a:spcPct val="120000"/>
              </a:lnSpc>
              <a:spcBef>
                <a:spcPts val="900"/>
              </a:spcBef>
              <a:tabLst>
                <a:tab pos="3454400" algn="l"/>
              </a:tabLst>
              <a:defRPr sz="5000" spc="-100">
                <a:latin typeface="Arial"/>
                <a:ea typeface="Arial"/>
                <a:cs typeface="Arial"/>
                <a:sym typeface="Arial"/>
              </a:defRPr>
            </a:pPr>
            <a:r>
              <a:t>Robòtica, ètica i literatura</a:t>
            </a:r>
          </a:p>
        </p:txBody>
      </p:sp>
      <p:sp>
        <p:nvSpPr>
          <p:cNvPr id="120" name="Shape 120"/>
          <p:cNvSpPr/>
          <p:nvPr/>
        </p:nvSpPr>
        <p:spPr>
          <a:xfrm>
            <a:off x="490635" y="3488478"/>
            <a:ext cx="3258142" cy="5921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tabLst>
                <a:tab pos="2768600" algn="l"/>
              </a:tabLst>
              <a:defRPr sz="4200" spc="-105">
                <a:solidFill>
                  <a:srgbClr val="FFFFFF"/>
                </a:solidFill>
                <a:latin typeface="Arial"/>
                <a:ea typeface="Arial"/>
                <a:cs typeface="Arial"/>
                <a:sym typeface="Arial"/>
              </a:defRPr>
            </a:lvl1pPr>
          </a:lstStyle>
          <a:p>
            <a:r>
              <a:t>Carme Torras</a:t>
            </a:r>
          </a:p>
        </p:txBody>
      </p:sp>
      <p:sp>
        <p:nvSpPr>
          <p:cNvPr id="121" name="Shape 121"/>
          <p:cNvSpPr/>
          <p:nvPr/>
        </p:nvSpPr>
        <p:spPr>
          <a:xfrm>
            <a:off x="465235" y="4166282"/>
            <a:ext cx="3200741" cy="574370"/>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indent="12700">
              <a:spcBef>
                <a:spcPts val="800"/>
              </a:spcBef>
              <a:tabLst>
                <a:tab pos="2768600" algn="l"/>
              </a:tabLst>
              <a:defRPr sz="3100" u="sng" spc="-77">
                <a:solidFill>
                  <a:srgbClr val="0000FF"/>
                </a:solidFill>
                <a:uFill>
                  <a:solidFill>
                    <a:srgbClr val="0000FF"/>
                  </a:solidFill>
                </a:uFill>
                <a:latin typeface="Arial"/>
                <a:ea typeface="Arial"/>
                <a:cs typeface="Arial"/>
                <a:sym typeface="Arial"/>
                <a:hlinkClick r:id="rId2"/>
              </a:defRPr>
            </a:lvl1pPr>
          </a:lstStyle>
          <a:p>
            <a:pPr>
              <a:defRPr u="none">
                <a:solidFill>
                  <a:srgbClr val="FFFFFF"/>
                </a:solidFill>
                <a:uFillTx/>
              </a:defRPr>
            </a:pPr>
            <a:r>
              <a:rPr u="sng">
                <a:solidFill>
                  <a:srgbClr val="0000FF"/>
                </a:solidFill>
                <a:uFill>
                  <a:solidFill>
                    <a:srgbClr val="0000FF"/>
                  </a:solidFill>
                </a:uFill>
                <a:hlinkClick r:id="rId2"/>
              </a:rPr>
              <a:t>torras@iri.upc.edu</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nvSpPr>
        <p:spPr>
          <a:xfrm>
            <a:off x="496420" y="6705279"/>
            <a:ext cx="11844570" cy="1054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651446">
              <a:spcBef>
                <a:spcPts val="1500"/>
              </a:spcBef>
              <a:defRPr sz="2800">
                <a:latin typeface="+mj-lt"/>
                <a:ea typeface="+mj-ea"/>
                <a:cs typeface="+mj-cs"/>
                <a:sym typeface="Helvetica"/>
              </a:defRPr>
            </a:pPr>
            <a:r>
              <a:rPr b="1"/>
              <a:t>Neal Stephenson</a:t>
            </a:r>
            <a:r>
              <a:t>: “Innovation starvation”</a:t>
            </a:r>
          </a:p>
          <a:p>
            <a:pPr defTabSz="651446">
              <a:spcBef>
                <a:spcPts val="1500"/>
              </a:spcBef>
              <a:defRPr sz="2800">
                <a:latin typeface="+mj-lt"/>
                <a:ea typeface="+mj-ea"/>
                <a:cs typeface="+mj-cs"/>
                <a:sym typeface="Helvetica"/>
              </a:defRPr>
            </a:pPr>
            <a:r>
              <a:rPr>
                <a:solidFill>
                  <a:srgbClr val="E1277A"/>
                </a:solidFill>
              </a:rPr>
              <a:t>Center for Science and the Imagination</a:t>
            </a:r>
            <a:r>
              <a:t> (Arizona State University, 2012)</a:t>
            </a:r>
          </a:p>
        </p:txBody>
      </p:sp>
      <p:sp>
        <p:nvSpPr>
          <p:cNvPr id="40" name="Shape 40"/>
          <p:cNvSpPr>
            <a:spLocks noGrp="1"/>
          </p:cNvSpPr>
          <p:nvPr>
            <p:ph type="title"/>
          </p:nvPr>
        </p:nvSpPr>
        <p:spPr>
          <a:prstGeom prst="rect">
            <a:avLst/>
          </a:prstGeom>
        </p:spPr>
        <p:txBody>
          <a:bodyPr/>
          <a:lstStyle/>
          <a:p>
            <a:pPr indent="12700">
              <a:lnSpc>
                <a:spcPts val="6100"/>
              </a:lnSpc>
              <a:tabLst>
                <a:tab pos="2857500" algn="l"/>
                <a:tab pos="4457700" algn="l"/>
                <a:tab pos="5765800" algn="l"/>
                <a:tab pos="6908800" algn="l"/>
                <a:tab pos="9055100" algn="l"/>
              </a:tabLst>
              <a:defRPr sz="5200" spc="-140">
                <a:solidFill>
                  <a:srgbClr val="E1277A"/>
                </a:solidFill>
              </a:defRPr>
            </a:pPr>
            <a:r>
              <a:t>El rol de la ciència-ficció</a:t>
            </a:r>
          </a:p>
          <a:p>
            <a:pPr indent="12700">
              <a:lnSpc>
                <a:spcPct val="100000"/>
              </a:lnSpc>
              <a:defRPr spc="0"/>
            </a:pPr>
            <a:r>
              <a:t>Anticipar possibles escenaris futurs</a:t>
            </a:r>
          </a:p>
        </p:txBody>
      </p:sp>
      <p:pic>
        <p:nvPicPr>
          <p:cNvPr id="41" name="hieroglyph-editorial2.png"/>
          <p:cNvPicPr>
            <a:picLocks noChangeAspect="1"/>
          </p:cNvPicPr>
          <p:nvPr/>
        </p:nvPicPr>
        <p:blipFill>
          <a:blip r:embed="rId2">
            <a:extLst/>
          </a:blip>
          <a:stretch>
            <a:fillRect/>
          </a:stretch>
        </p:blipFill>
        <p:spPr>
          <a:xfrm>
            <a:off x="494655" y="2552456"/>
            <a:ext cx="5903160" cy="3397823"/>
          </a:xfrm>
          <a:prstGeom prst="rect">
            <a:avLst/>
          </a:prstGeom>
          <a:ln w="12700">
            <a:miter lim="400000"/>
          </a:ln>
        </p:spPr>
      </p:pic>
      <p:sp>
        <p:nvSpPr>
          <p:cNvPr id="42" name="Shape 42"/>
          <p:cNvSpPr/>
          <p:nvPr/>
        </p:nvSpPr>
        <p:spPr>
          <a:xfrm>
            <a:off x="12037620" y="9147879"/>
            <a:ext cx="269885" cy="389270"/>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defRPr sz="1800">
                <a:solidFill>
                  <a:srgbClr val="929292"/>
                </a:solidFill>
                <a:latin typeface="Arial"/>
                <a:ea typeface="Arial"/>
                <a:cs typeface="Arial"/>
                <a:sym typeface="Arial"/>
              </a:defRPr>
            </a:lvl1pPr>
          </a:lstStyle>
          <a:p>
            <a:r>
              <a:t>2</a:t>
            </a:r>
          </a:p>
        </p:txBody>
      </p:sp>
      <p:sp>
        <p:nvSpPr>
          <p:cNvPr id="43" name="Shape 43"/>
          <p:cNvSpPr/>
          <p:nvPr/>
        </p:nvSpPr>
        <p:spPr>
          <a:xfrm>
            <a:off x="6709054" y="2573067"/>
            <a:ext cx="6122031" cy="3356601"/>
          </a:xfrm>
          <a:prstGeom prst="rect">
            <a:avLst/>
          </a:prstGeom>
          <a:ln w="12700">
            <a:miter lim="400000"/>
          </a:ln>
          <a:extLst>
            <a:ext uri="{C572A759-6A51-4108-AA02-DFA0A04FC94B}">
              <ma14:wrappingTextBoxFlag xmlns:ma14="http://schemas.microsoft.com/office/mac/drawingml/2011/main" val="1"/>
            </a:ext>
          </a:extLst>
        </p:spPr>
        <p:txBody>
          <a:bodyPr lIns="58516" tIns="58516" rIns="58516" bIns="58516">
            <a:spAutoFit/>
          </a:bodyPr>
          <a:lstStyle/>
          <a:p>
            <a:pPr defTabSz="1455868">
              <a:buFont typeface="Arial"/>
              <a:defRPr sz="2800">
                <a:latin typeface="Arial"/>
                <a:ea typeface="Arial"/>
                <a:cs typeface="Arial"/>
                <a:sym typeface="Arial"/>
              </a:defRPr>
            </a:pPr>
            <a:r>
              <a:rPr i="1"/>
              <a:t>“</a:t>
            </a:r>
            <a:r>
              <a:rPr i="1" u="sng"/>
              <a:t>El que la ciència ficció pot fer millor </a:t>
            </a:r>
            <a:r>
              <a:rPr i="1"/>
              <a:t>que qualsevol altra cosa és no sols donar idees per a innovacions tècniques, sinó sobretot oferir una </a:t>
            </a:r>
            <a:r>
              <a:rPr i="1" u="sng"/>
              <a:t>imatge coherent d’aquestes innovacions integrades en una societat, en l'economia i en la vida de les persones.</a:t>
            </a:r>
            <a:r>
              <a:rPr i="1"/>
              <a:t>”</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4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39">
                                            <p:bg/>
                                          </p:spTgt>
                                        </p:tgtEl>
                                        <p:attrNameLst>
                                          <p:attrName>style.visibility</p:attrName>
                                        </p:attrNameLst>
                                      </p:cBhvr>
                                      <p:to>
                                        <p:strVal val="visible"/>
                                      </p:to>
                                    </p:set>
                                  </p:childTnLst>
                                </p:cTn>
                              </p:par>
                              <p:par>
                                <p:cTn id="14" presetID="1" presetClass="entr" presetSubtype="0" fill="hold" grpId="3" nodeType="withEffect">
                                  <p:stCondLst>
                                    <p:cond delay="0"/>
                                  </p:stCondLst>
                                  <p:iterate>
                                    <p:tmAbs val="0"/>
                                  </p:iterate>
                                  <p:childTnLst>
                                    <p:set>
                                      <p:cBhvr>
                                        <p:cTn id="15" fill="hold"/>
                                        <p:tgtEl>
                                          <p:spTgt spid="39">
                                            <p:txEl>
                                              <p:pRg st="0" end="0"/>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3" nodeType="afterEffect">
                                  <p:stCondLst>
                                    <p:cond delay="0"/>
                                  </p:stCondLst>
                                  <p:iterate>
                                    <p:tmAbs val="0"/>
                                  </p:iterate>
                                  <p:childTnLst>
                                    <p:set>
                                      <p:cBhvr>
                                        <p:cTn id="18" fill="hold"/>
                                        <p:tgtEl>
                                          <p:spTgt spid="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3" build="p" animBg="1" advAuto="0"/>
      <p:bldP spid="41" grpId="1" animBg="1" advAuto="0"/>
      <p:bldP spid="43"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Duet_Ishiguro.jpg"/>
          <p:cNvPicPr>
            <a:picLocks noChangeAspect="1"/>
          </p:cNvPicPr>
          <p:nvPr/>
        </p:nvPicPr>
        <p:blipFill>
          <a:blip r:embed="rId2">
            <a:extLst/>
          </a:blip>
          <a:stretch>
            <a:fillRect/>
          </a:stretch>
        </p:blipFill>
        <p:spPr>
          <a:xfrm>
            <a:off x="7015712" y="5009639"/>
            <a:ext cx="6234655" cy="3992815"/>
          </a:xfrm>
          <a:prstGeom prst="rect">
            <a:avLst/>
          </a:prstGeom>
          <a:ln w="12700">
            <a:miter lim="400000"/>
          </a:ln>
        </p:spPr>
      </p:pic>
      <p:pic>
        <p:nvPicPr>
          <p:cNvPr id="46" name="surrogates-poster.jpg" descr="surrogates-poster"/>
          <p:cNvPicPr>
            <a:picLocks noChangeAspect="1"/>
          </p:cNvPicPr>
          <p:nvPr/>
        </p:nvPicPr>
        <p:blipFill>
          <a:blip r:embed="rId3">
            <a:extLst/>
          </a:blip>
          <a:stretch>
            <a:fillRect/>
          </a:stretch>
        </p:blipFill>
        <p:spPr>
          <a:xfrm>
            <a:off x="5489985" y="2173878"/>
            <a:ext cx="2666835" cy="3952440"/>
          </a:xfrm>
          <a:prstGeom prst="rect">
            <a:avLst/>
          </a:prstGeom>
          <a:ln w="12700">
            <a:miter lim="400000"/>
          </a:ln>
        </p:spPr>
      </p:pic>
      <p:pic>
        <p:nvPicPr>
          <p:cNvPr id="47" name="wrobot26.jpg" descr="wrobot26"/>
          <p:cNvPicPr>
            <a:picLocks noChangeAspect="1"/>
          </p:cNvPicPr>
          <p:nvPr/>
        </p:nvPicPr>
        <p:blipFill>
          <a:blip r:embed="rId4">
            <a:extLst/>
          </a:blip>
          <a:stretch>
            <a:fillRect/>
          </a:stretch>
        </p:blipFill>
        <p:spPr>
          <a:xfrm>
            <a:off x="2527250" y="4816267"/>
            <a:ext cx="2998680" cy="4161041"/>
          </a:xfrm>
          <a:prstGeom prst="rect">
            <a:avLst/>
          </a:prstGeom>
          <a:ln w="12700">
            <a:miter lim="400000"/>
          </a:ln>
        </p:spPr>
      </p:pic>
      <p:pic>
        <p:nvPicPr>
          <p:cNvPr id="48" name="JoRobot.jpg"/>
          <p:cNvPicPr>
            <a:picLocks noChangeAspect="1"/>
          </p:cNvPicPr>
          <p:nvPr/>
        </p:nvPicPr>
        <p:blipFill>
          <a:blip r:embed="rId5">
            <a:extLst/>
          </a:blip>
          <a:stretch>
            <a:fillRect/>
          </a:stretch>
        </p:blipFill>
        <p:spPr>
          <a:xfrm>
            <a:off x="494540" y="2173878"/>
            <a:ext cx="2645586" cy="3952440"/>
          </a:xfrm>
          <a:prstGeom prst="rect">
            <a:avLst/>
          </a:prstGeom>
          <a:ln w="12700">
            <a:miter lim="400000"/>
          </a:ln>
        </p:spPr>
      </p:pic>
      <p:sp>
        <p:nvSpPr>
          <p:cNvPr id="49" name="Shape 49"/>
          <p:cNvSpPr>
            <a:spLocks noGrp="1"/>
          </p:cNvSpPr>
          <p:nvPr>
            <p:ph type="title"/>
          </p:nvPr>
        </p:nvSpPr>
        <p:spPr>
          <a:prstGeom prst="rect">
            <a:avLst/>
          </a:prstGeom>
        </p:spPr>
        <p:txBody>
          <a:bodyPr/>
          <a:lstStyle/>
          <a:p>
            <a:pPr indent="12700">
              <a:lnSpc>
                <a:spcPts val="6100"/>
              </a:lnSpc>
              <a:tabLst>
                <a:tab pos="2857500" algn="l"/>
                <a:tab pos="4457700" algn="l"/>
                <a:tab pos="5765800" algn="l"/>
                <a:tab pos="6908800" algn="l"/>
                <a:tab pos="9055100" algn="l"/>
              </a:tabLst>
              <a:defRPr sz="5200" spc="-140">
                <a:solidFill>
                  <a:srgbClr val="E1277A"/>
                </a:solidFill>
              </a:defRPr>
            </a:pPr>
            <a:r>
              <a:t>El rol de la ciència-ficció</a:t>
            </a:r>
          </a:p>
          <a:p>
            <a:pPr indent="12700">
              <a:lnSpc>
                <a:spcPct val="100000"/>
              </a:lnSpc>
              <a:defRPr spc="0"/>
            </a:pPr>
            <a:r>
              <a:t>Anticipar possibles escenaris futurs</a:t>
            </a:r>
          </a:p>
        </p:txBody>
      </p:sp>
      <p:sp>
        <p:nvSpPr>
          <p:cNvPr id="50" name="Shape 50"/>
          <p:cNvSpPr/>
          <p:nvPr/>
        </p:nvSpPr>
        <p:spPr>
          <a:xfrm>
            <a:off x="12037620" y="9147879"/>
            <a:ext cx="269885" cy="389270"/>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defRPr sz="1800">
                <a:solidFill>
                  <a:srgbClr val="929292"/>
                </a:solidFill>
                <a:latin typeface="Arial"/>
                <a:ea typeface="Arial"/>
                <a:cs typeface="Arial"/>
                <a:sym typeface="Arial"/>
              </a:defRPr>
            </a:lvl1pPr>
          </a:lstStyle>
          <a:p>
            <a:r>
              <a:t>3</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1" animBg="1" advAuto="0"/>
      <p:bldP spid="46"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RobotAndFrankPoster.jpg" descr="RobotAndFrankPoster"/>
          <p:cNvPicPr>
            <a:picLocks/>
          </p:cNvPicPr>
          <p:nvPr/>
        </p:nvPicPr>
        <p:blipFill>
          <a:blip r:embed="rId2">
            <a:extLst/>
          </a:blip>
          <a:stretch>
            <a:fillRect/>
          </a:stretch>
        </p:blipFill>
        <p:spPr>
          <a:xfrm>
            <a:off x="3422482" y="2346481"/>
            <a:ext cx="3007493" cy="4144373"/>
          </a:xfrm>
          <a:prstGeom prst="rect">
            <a:avLst/>
          </a:prstGeom>
          <a:ln w="12700">
            <a:miter lim="400000"/>
          </a:ln>
        </p:spPr>
      </p:pic>
      <p:pic>
        <p:nvPicPr>
          <p:cNvPr id="53" name="eva_film.jpg" descr="eva_film"/>
          <p:cNvPicPr>
            <a:picLocks noChangeAspect="1"/>
          </p:cNvPicPr>
          <p:nvPr/>
        </p:nvPicPr>
        <p:blipFill>
          <a:blip r:embed="rId3">
            <a:extLst/>
          </a:blip>
          <a:stretch>
            <a:fillRect/>
          </a:stretch>
        </p:blipFill>
        <p:spPr>
          <a:xfrm>
            <a:off x="4563305" y="6778764"/>
            <a:ext cx="3965741" cy="2217883"/>
          </a:xfrm>
          <a:prstGeom prst="rect">
            <a:avLst/>
          </a:prstGeom>
          <a:ln w="3175">
            <a:solidFill>
              <a:srgbClr val="000000"/>
            </a:solidFill>
          </a:ln>
        </p:spPr>
      </p:pic>
      <p:pic>
        <p:nvPicPr>
          <p:cNvPr id="54" name="windup-girl.jpg" descr="windup-girl"/>
          <p:cNvPicPr>
            <a:picLocks/>
          </p:cNvPicPr>
          <p:nvPr/>
        </p:nvPicPr>
        <p:blipFill>
          <a:blip r:embed="rId4">
            <a:extLst/>
          </a:blip>
          <a:stretch>
            <a:fillRect/>
          </a:stretch>
        </p:blipFill>
        <p:spPr>
          <a:xfrm>
            <a:off x="6741646" y="2349352"/>
            <a:ext cx="2845412" cy="4144373"/>
          </a:xfrm>
          <a:prstGeom prst="rect">
            <a:avLst/>
          </a:prstGeom>
          <a:ln w="12700">
            <a:miter lim="400000"/>
          </a:ln>
        </p:spPr>
      </p:pic>
      <p:grpSp>
        <p:nvGrpSpPr>
          <p:cNvPr id="57" name="Group 57"/>
          <p:cNvGrpSpPr/>
          <p:nvPr/>
        </p:nvGrpSpPr>
        <p:grpSpPr>
          <a:xfrm>
            <a:off x="483673" y="5896845"/>
            <a:ext cx="3505928" cy="2992006"/>
            <a:chOff x="0" y="0"/>
            <a:chExt cx="3505926" cy="2992004"/>
          </a:xfrm>
        </p:grpSpPr>
        <p:pic>
          <p:nvPicPr>
            <p:cNvPr id="55" name="pasted-image.png"/>
            <p:cNvPicPr>
              <a:picLocks noChangeAspect="1"/>
            </p:cNvPicPr>
            <p:nvPr/>
          </p:nvPicPr>
          <p:blipFill>
            <a:blip r:embed="rId5">
              <a:extLst/>
            </a:blip>
            <a:srcRect t="13755" b="13755"/>
            <a:stretch>
              <a:fillRect/>
            </a:stretch>
          </p:blipFill>
          <p:spPr>
            <a:xfrm>
              <a:off x="8466" y="0"/>
              <a:ext cx="2624465" cy="1022572"/>
            </a:xfrm>
            <a:prstGeom prst="rect">
              <a:avLst/>
            </a:prstGeom>
            <a:ln w="12700" cap="flat">
              <a:noFill/>
              <a:miter lim="400000"/>
            </a:ln>
            <a:effectLst/>
          </p:spPr>
        </p:pic>
        <p:pic>
          <p:nvPicPr>
            <p:cNvPr id="56" name="pasted-image.png"/>
            <p:cNvPicPr>
              <a:picLocks noChangeAspect="1"/>
            </p:cNvPicPr>
            <p:nvPr/>
          </p:nvPicPr>
          <p:blipFill>
            <a:blip r:embed="rId6">
              <a:extLst/>
            </a:blip>
            <a:stretch>
              <a:fillRect/>
            </a:stretch>
          </p:blipFill>
          <p:spPr>
            <a:xfrm>
              <a:off x="0" y="1019920"/>
              <a:ext cx="3505927" cy="1972085"/>
            </a:xfrm>
            <a:prstGeom prst="rect">
              <a:avLst/>
            </a:prstGeom>
            <a:ln w="12700" cap="flat">
              <a:noFill/>
              <a:miter lim="400000"/>
            </a:ln>
            <a:effectLst/>
          </p:spPr>
        </p:pic>
      </p:grpSp>
      <p:sp>
        <p:nvSpPr>
          <p:cNvPr id="58" name="Shape 58"/>
          <p:cNvSpPr>
            <a:spLocks noGrp="1"/>
          </p:cNvSpPr>
          <p:nvPr>
            <p:ph type="title"/>
          </p:nvPr>
        </p:nvSpPr>
        <p:spPr>
          <a:prstGeom prst="rect">
            <a:avLst/>
          </a:prstGeom>
        </p:spPr>
        <p:txBody>
          <a:bodyPr/>
          <a:lstStyle/>
          <a:p>
            <a:pPr indent="12700">
              <a:lnSpc>
                <a:spcPts val="6100"/>
              </a:lnSpc>
              <a:tabLst>
                <a:tab pos="2857500" algn="l"/>
                <a:tab pos="4457700" algn="l"/>
                <a:tab pos="5765800" algn="l"/>
                <a:tab pos="6908800" algn="l"/>
                <a:tab pos="9055100" algn="l"/>
              </a:tabLst>
              <a:defRPr sz="5200" spc="-140">
                <a:solidFill>
                  <a:srgbClr val="E1277A"/>
                </a:solidFill>
              </a:defRPr>
            </a:pPr>
            <a:r>
              <a:t>El rol de la ciència-ficció</a:t>
            </a:r>
          </a:p>
          <a:p>
            <a:pPr indent="12700">
              <a:lnSpc>
                <a:spcPct val="100000"/>
              </a:lnSpc>
              <a:defRPr spc="0"/>
            </a:pPr>
            <a:r>
              <a:t>Anticipar la nostra futura relació amb els robots</a:t>
            </a:r>
          </a:p>
        </p:txBody>
      </p:sp>
      <p:sp>
        <p:nvSpPr>
          <p:cNvPr id="59" name="Shape 59"/>
          <p:cNvSpPr/>
          <p:nvPr/>
        </p:nvSpPr>
        <p:spPr>
          <a:xfrm>
            <a:off x="8984329" y="6854221"/>
            <a:ext cx="3814895" cy="2124664"/>
          </a:xfrm>
          <a:prstGeom prst="rect">
            <a:avLst/>
          </a:prstGeom>
          <a:ln w="12700">
            <a:miter lim="400000"/>
          </a:ln>
          <a:extLst>
            <a:ext uri="{C572A759-6A51-4108-AA02-DFA0A04FC94B}">
              <ma14:wrappingTextBoxFlag xmlns:ma14="http://schemas.microsoft.com/office/mac/drawingml/2011/main" val="1"/>
            </a:ext>
          </a:extLst>
        </p:spPr>
        <p:txBody>
          <a:bodyPr lIns="58516" tIns="58516" rIns="58516" bIns="58516">
            <a:spAutoFit/>
          </a:bodyPr>
          <a:lstStyle/>
          <a:p>
            <a:pPr defTabSz="659802">
              <a:lnSpc>
                <a:spcPct val="110000"/>
              </a:lnSpc>
              <a:buFont typeface="Arial"/>
              <a:defRPr>
                <a:solidFill>
                  <a:srgbClr val="D82789"/>
                </a:solidFill>
                <a:latin typeface="Arial"/>
                <a:ea typeface="Arial"/>
                <a:cs typeface="Arial"/>
                <a:sym typeface="Arial"/>
              </a:defRPr>
            </a:pPr>
            <a:r>
              <a:rPr i="1"/>
              <a:t>“Són les relacions que hem anat construint les que al seu torn ens modelen</a:t>
            </a:r>
            <a:r>
              <a:rPr i="1">
                <a:latin typeface="Bitstream Vera Sans"/>
                <a:ea typeface="Bitstream Vera Sans"/>
                <a:cs typeface="Bitstream Vera Sans"/>
                <a:sym typeface="Bitstream Vera Sans"/>
              </a:rPr>
              <a:t>”</a:t>
            </a:r>
          </a:p>
          <a:p>
            <a:pPr algn="r" defTabSz="659802">
              <a:lnSpc>
                <a:spcPct val="110000"/>
              </a:lnSpc>
              <a:spcBef>
                <a:spcPts val="1300"/>
              </a:spcBef>
              <a:buFont typeface="Arial"/>
              <a:defRPr sz="2000">
                <a:latin typeface="Arial"/>
                <a:ea typeface="Arial"/>
                <a:cs typeface="Arial"/>
                <a:sym typeface="Arial"/>
              </a:defRPr>
            </a:pPr>
            <a:r>
              <a:rPr i="1">
                <a:latin typeface="Bitstream Vera Sans"/>
                <a:ea typeface="Bitstream Vera Sans"/>
                <a:cs typeface="Bitstream Vera Sans"/>
                <a:sym typeface="Bitstream Vera Sans"/>
              </a:rPr>
              <a:t>Robert C. Solomon               “The Passions”</a:t>
            </a:r>
          </a:p>
        </p:txBody>
      </p:sp>
      <p:pic>
        <p:nvPicPr>
          <p:cNvPr id="60" name="chiangAI.jpg" descr="chiangAI"/>
          <p:cNvPicPr>
            <a:picLocks noChangeAspect="1"/>
          </p:cNvPicPr>
          <p:nvPr/>
        </p:nvPicPr>
        <p:blipFill>
          <a:blip r:embed="rId7">
            <a:extLst/>
          </a:blip>
          <a:srcRect t="7802" b="7802"/>
          <a:stretch>
            <a:fillRect/>
          </a:stretch>
        </p:blipFill>
        <p:spPr>
          <a:xfrm>
            <a:off x="492627" y="2354866"/>
            <a:ext cx="2611715" cy="3276646"/>
          </a:xfrm>
          <a:prstGeom prst="rect">
            <a:avLst/>
          </a:prstGeom>
          <a:ln w="12700">
            <a:solidFill>
              <a:srgbClr val="000000"/>
            </a:solidFill>
            <a:miter lim="400000"/>
          </a:ln>
        </p:spPr>
      </p:pic>
      <p:pic>
        <p:nvPicPr>
          <p:cNvPr id="61" name="lamutaciosentimental-enhanced.jpeg"/>
          <p:cNvPicPr>
            <a:picLocks noChangeAspect="1"/>
          </p:cNvPicPr>
          <p:nvPr/>
        </p:nvPicPr>
        <p:blipFill>
          <a:blip r:embed="rId8">
            <a:extLst/>
          </a:blip>
          <a:stretch>
            <a:fillRect/>
          </a:stretch>
        </p:blipFill>
        <p:spPr>
          <a:xfrm>
            <a:off x="9898729" y="2355445"/>
            <a:ext cx="2808895" cy="4151845"/>
          </a:xfrm>
          <a:prstGeom prst="rect">
            <a:avLst/>
          </a:prstGeom>
          <a:ln w="12700">
            <a:miter lim="400000"/>
          </a:ln>
        </p:spPr>
      </p:pic>
      <p:sp>
        <p:nvSpPr>
          <p:cNvPr id="62" name="Shape 62"/>
          <p:cNvSpPr/>
          <p:nvPr/>
        </p:nvSpPr>
        <p:spPr>
          <a:xfrm>
            <a:off x="12037620" y="9147879"/>
            <a:ext cx="269885" cy="389270"/>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defRPr sz="1800">
                <a:solidFill>
                  <a:srgbClr val="929292"/>
                </a:solidFill>
                <a:latin typeface="Arial"/>
                <a:ea typeface="Arial"/>
                <a:cs typeface="Arial"/>
                <a:sym typeface="Arial"/>
              </a:defRPr>
            </a:lvl1pPr>
          </a:lstStyle>
          <a:p>
            <a:r>
              <a:t>4</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6" nodeType="clickEffect">
                                  <p:stCondLst>
                                    <p:cond delay="0"/>
                                  </p:stCondLst>
                                  <p:iterate>
                                    <p:tmAbs val="0"/>
                                  </p:iterate>
                                  <p:childTnLst>
                                    <p:set>
                                      <p:cBhvr>
                                        <p:cTn id="26" fill="hold"/>
                                        <p:tgtEl>
                                          <p:spTgt spid="59"/>
                                        </p:tgtEl>
                                        <p:attrNameLst>
                                          <p:attrName>style.visibility</p:attrName>
                                        </p:attrNameLst>
                                      </p:cBhvr>
                                      <p:to>
                                        <p:strVal val="visible"/>
                                      </p:to>
                                    </p:set>
                                    <p:anim calcmode="lin" valueType="num">
                                      <p:cBhvr>
                                        <p:cTn id="27" dur="1000" fill="hold"/>
                                        <p:tgtEl>
                                          <p:spTgt spid="59"/>
                                        </p:tgtEl>
                                        <p:attrNameLst>
                                          <p:attrName>ppt_x</p:attrName>
                                        </p:attrNameLst>
                                      </p:cBhvr>
                                      <p:tavLst>
                                        <p:tav tm="0">
                                          <p:val>
                                            <p:strVal val="1+#ppt_w/2"/>
                                          </p:val>
                                        </p:tav>
                                        <p:tav tm="100000">
                                          <p:val>
                                            <p:strVal val="#ppt_x"/>
                                          </p:val>
                                        </p:tav>
                                      </p:tavLst>
                                    </p:anim>
                                    <p:anim calcmode="lin" valueType="num">
                                      <p:cBhvr>
                                        <p:cTn id="28" dur="1000" fill="hold"/>
                                        <p:tgtEl>
                                          <p:spTgt spid="59"/>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grpId="7" nodeType="afterEffect">
                                  <p:stCondLst>
                                    <p:cond delay="0"/>
                                  </p:stCondLst>
                                  <p:iterate>
                                    <p:tmAbs val="0"/>
                                  </p:iterate>
                                  <p:childTnLst>
                                    <p:set>
                                      <p:cBhvr>
                                        <p:cTn id="31" fill="hold"/>
                                        <p:tgtEl>
                                          <p:spTgt spid="61"/>
                                        </p:tgtEl>
                                        <p:attrNameLst>
                                          <p:attrName>style.visibility</p:attrName>
                                        </p:attrNameLst>
                                      </p:cBhvr>
                                      <p:to>
                                        <p:strVal val="visible"/>
                                      </p:to>
                                    </p:set>
                                    <p:anim calcmode="lin" valueType="num">
                                      <p:cBhvr>
                                        <p:cTn id="32" dur="1000" fill="hold"/>
                                        <p:tgtEl>
                                          <p:spTgt spid="61"/>
                                        </p:tgtEl>
                                        <p:attrNameLst>
                                          <p:attrName>ppt_x</p:attrName>
                                        </p:attrNameLst>
                                      </p:cBhvr>
                                      <p:tavLst>
                                        <p:tav tm="0">
                                          <p:val>
                                            <p:strVal val="1+#ppt_w/2"/>
                                          </p:val>
                                        </p:tav>
                                        <p:tav tm="100000">
                                          <p:val>
                                            <p:strVal val="#ppt_x"/>
                                          </p:val>
                                        </p:tav>
                                      </p:tavLst>
                                    </p:anim>
                                    <p:anim calcmode="lin" valueType="num">
                                      <p:cBhvr>
                                        <p:cTn id="33" dur="10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1" animBg="1" advAuto="0"/>
      <p:bldP spid="53" grpId="3" animBg="1" advAuto="0"/>
      <p:bldP spid="54" grpId="2" animBg="1" advAuto="0"/>
      <p:bldP spid="57" grpId="4" animBg="1" advAuto="0"/>
      <p:bldP spid="59" grpId="6" animBg="1" advAuto="0"/>
      <p:bldP spid="60" grpId="5" animBg="1" advAuto="0"/>
      <p:bldP spid="61" grpId="7"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xfrm>
            <a:off x="468324" y="514479"/>
            <a:ext cx="12068150" cy="1293840"/>
          </a:xfrm>
          <a:prstGeom prst="rect">
            <a:avLst/>
          </a:prstGeom>
        </p:spPr>
        <p:txBody>
          <a:bodyPr/>
          <a:lstStyle/>
          <a:p>
            <a:pPr indent="12700">
              <a:lnSpc>
                <a:spcPts val="6100"/>
              </a:lnSpc>
              <a:tabLst>
                <a:tab pos="2857500" algn="l"/>
                <a:tab pos="4457700" algn="l"/>
                <a:tab pos="5765800" algn="l"/>
                <a:tab pos="6908800" algn="l"/>
                <a:tab pos="9055100" algn="l"/>
              </a:tabLst>
              <a:defRPr sz="5200" spc="-140">
                <a:solidFill>
                  <a:srgbClr val="E2287A"/>
                </a:solidFill>
              </a:defRPr>
            </a:pPr>
            <a:r>
              <a:t>El rol de la ciència-ficció</a:t>
            </a:r>
          </a:p>
          <a:p>
            <a:pPr indent="12700">
              <a:lnSpc>
                <a:spcPct val="100000"/>
              </a:lnSpc>
              <a:defRPr spc="0"/>
            </a:pPr>
            <a:r>
              <a:t>Materials sobre roboètica basats en “La mutació sentimental”</a:t>
            </a:r>
          </a:p>
        </p:txBody>
      </p:sp>
      <p:pic>
        <p:nvPicPr>
          <p:cNvPr id="65" name="pasted-image.pdf"/>
          <p:cNvPicPr>
            <a:picLocks noChangeAspect="1"/>
          </p:cNvPicPr>
          <p:nvPr/>
        </p:nvPicPr>
        <p:blipFill>
          <a:blip r:embed="rId2">
            <a:extLst/>
          </a:blip>
          <a:srcRect t="6059"/>
          <a:stretch>
            <a:fillRect/>
          </a:stretch>
        </p:blipFill>
        <p:spPr>
          <a:xfrm>
            <a:off x="6832465" y="2355314"/>
            <a:ext cx="2818769" cy="4152028"/>
          </a:xfrm>
          <a:prstGeom prst="rect">
            <a:avLst/>
          </a:prstGeom>
          <a:ln w="12700">
            <a:miter lim="400000"/>
          </a:ln>
        </p:spPr>
      </p:pic>
      <p:pic>
        <p:nvPicPr>
          <p:cNvPr id="66" name="lamutaciosentimental-enhanced.jpeg"/>
          <p:cNvPicPr>
            <a:picLocks noChangeAspect="1"/>
          </p:cNvPicPr>
          <p:nvPr/>
        </p:nvPicPr>
        <p:blipFill>
          <a:blip r:embed="rId3">
            <a:extLst/>
          </a:blip>
          <a:stretch>
            <a:fillRect/>
          </a:stretch>
        </p:blipFill>
        <p:spPr>
          <a:xfrm>
            <a:off x="9898729" y="2355445"/>
            <a:ext cx="2808895" cy="4151845"/>
          </a:xfrm>
          <a:prstGeom prst="rect">
            <a:avLst/>
          </a:prstGeom>
          <a:ln w="12700">
            <a:miter lim="400000"/>
          </a:ln>
        </p:spPr>
      </p:pic>
      <p:sp>
        <p:nvSpPr>
          <p:cNvPr id="67" name="Shape 67"/>
          <p:cNvSpPr/>
          <p:nvPr/>
        </p:nvSpPr>
        <p:spPr>
          <a:xfrm>
            <a:off x="490195" y="4595240"/>
            <a:ext cx="6909087" cy="325295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34107" indent="-334107" defTabSz="688489">
              <a:spcBef>
                <a:spcPts val="1300"/>
              </a:spcBef>
              <a:buSzPct val="100000"/>
              <a:buAutoNum type="arabicPeriod"/>
              <a:defRPr sz="2800">
                <a:latin typeface="Arial"/>
                <a:ea typeface="Arial"/>
                <a:cs typeface="Arial"/>
                <a:sym typeface="Arial"/>
              </a:defRPr>
            </a:pPr>
            <a:r>
              <a:t> </a:t>
            </a:r>
            <a:r>
              <a:rPr b="1"/>
              <a:t>Dissenyant</a:t>
            </a:r>
            <a:r>
              <a:t> l’assistent “perfecte”</a:t>
            </a:r>
          </a:p>
          <a:p>
            <a:pPr marL="334107" indent="-334107" defTabSz="688489">
              <a:spcBef>
                <a:spcPts val="1300"/>
              </a:spcBef>
              <a:buSzPct val="100000"/>
              <a:buAutoNum type="arabicPeriod"/>
              <a:defRPr sz="2800">
                <a:latin typeface="Arial"/>
                <a:ea typeface="Arial"/>
                <a:cs typeface="Arial"/>
                <a:sym typeface="Arial"/>
              </a:defRPr>
            </a:pPr>
            <a:r>
              <a:t> </a:t>
            </a:r>
            <a:r>
              <a:rPr b="1"/>
              <a:t>Aparença i emotivitat</a:t>
            </a:r>
          </a:p>
          <a:p>
            <a:pPr marL="334107" indent="-334107" defTabSz="688489">
              <a:spcBef>
                <a:spcPts val="1300"/>
              </a:spcBef>
              <a:buSzPct val="100000"/>
              <a:buAutoNum type="arabicPeriod"/>
              <a:defRPr sz="2800">
                <a:latin typeface="Arial"/>
                <a:ea typeface="Arial"/>
                <a:cs typeface="Arial"/>
                <a:sym typeface="Arial"/>
              </a:defRPr>
            </a:pPr>
            <a:r>
              <a:t> Robòtica en l’</a:t>
            </a:r>
            <a:r>
              <a:rPr b="1"/>
              <a:t>àmbit laboral</a:t>
            </a:r>
          </a:p>
          <a:p>
            <a:pPr marL="334107" indent="-334107" defTabSz="688489">
              <a:spcBef>
                <a:spcPts val="1300"/>
              </a:spcBef>
              <a:buSzPct val="100000"/>
              <a:buAutoNum type="arabicPeriod"/>
              <a:defRPr sz="2800">
                <a:latin typeface="Arial"/>
                <a:ea typeface="Arial"/>
                <a:cs typeface="Arial"/>
                <a:sym typeface="Arial"/>
              </a:defRPr>
            </a:pPr>
            <a:r>
              <a:rPr b="1"/>
              <a:t> </a:t>
            </a:r>
            <a:r>
              <a:t>Robots de suport a </a:t>
            </a:r>
            <a:r>
              <a:rPr b="1"/>
              <a:t>l’escola</a:t>
            </a:r>
          </a:p>
          <a:p>
            <a:pPr marL="334107" indent="-334107" defTabSz="688489">
              <a:spcBef>
                <a:spcPts val="1300"/>
              </a:spcBef>
              <a:buSzPct val="100000"/>
              <a:buAutoNum type="arabicPeriod"/>
              <a:defRPr sz="2800">
                <a:latin typeface="Arial"/>
                <a:ea typeface="Arial"/>
                <a:cs typeface="Arial"/>
                <a:sym typeface="Arial"/>
              </a:defRPr>
            </a:pPr>
            <a:r>
              <a:t> </a:t>
            </a:r>
            <a:r>
              <a:rPr b="1"/>
              <a:t>Interacció</a:t>
            </a:r>
            <a:r>
              <a:t> amb robots i dignitat humana</a:t>
            </a:r>
          </a:p>
          <a:p>
            <a:pPr marL="334107" indent="-334107" defTabSz="688489">
              <a:spcBef>
                <a:spcPts val="1300"/>
              </a:spcBef>
              <a:buSzPct val="100000"/>
              <a:buAutoNum type="arabicPeriod"/>
              <a:defRPr sz="2800">
                <a:latin typeface="Arial"/>
                <a:ea typeface="Arial"/>
                <a:cs typeface="Arial"/>
                <a:sym typeface="Arial"/>
              </a:defRPr>
            </a:pPr>
            <a:r>
              <a:t> Responsabilitat social i robots </a:t>
            </a:r>
            <a:r>
              <a:rPr b="1"/>
              <a:t>morals</a:t>
            </a:r>
          </a:p>
        </p:txBody>
      </p:sp>
      <p:sp>
        <p:nvSpPr>
          <p:cNvPr id="68" name="Shape 68"/>
          <p:cNvSpPr/>
          <p:nvPr/>
        </p:nvSpPr>
        <p:spPr>
          <a:xfrm>
            <a:off x="12037620" y="9147879"/>
            <a:ext cx="269885" cy="389270"/>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defRPr sz="1800">
                <a:solidFill>
                  <a:srgbClr val="929292"/>
                </a:solidFill>
                <a:latin typeface="Arial"/>
                <a:ea typeface="Arial"/>
                <a:cs typeface="Arial"/>
                <a:sym typeface="Arial"/>
              </a:defRPr>
            </a:lvl1pPr>
          </a:lstStyle>
          <a:p>
            <a:r>
              <a:t>5</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lamutaciosentimental.png" descr="lamutaciosentimental"/>
          <p:cNvPicPr>
            <a:picLocks noChangeAspect="1"/>
          </p:cNvPicPr>
          <p:nvPr/>
        </p:nvPicPr>
        <p:blipFill>
          <a:blip r:embed="rId2">
            <a:extLst/>
          </a:blip>
          <a:stretch>
            <a:fillRect/>
          </a:stretch>
        </p:blipFill>
        <p:spPr>
          <a:xfrm>
            <a:off x="432616" y="2355202"/>
            <a:ext cx="2005192" cy="2963900"/>
          </a:xfrm>
          <a:prstGeom prst="rect">
            <a:avLst/>
          </a:prstGeom>
          <a:ln w="12700">
            <a:miter lim="400000"/>
          </a:ln>
        </p:spPr>
      </p:pic>
      <p:sp>
        <p:nvSpPr>
          <p:cNvPr id="71" name="Shape 71"/>
          <p:cNvSpPr/>
          <p:nvPr/>
        </p:nvSpPr>
        <p:spPr>
          <a:xfrm>
            <a:off x="1663567" y="7355509"/>
            <a:ext cx="10232894" cy="11472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645034" marR="499154" lvl="1" indent="-300789" algn="just" defTabSz="688489">
              <a:lnSpc>
                <a:spcPct val="120000"/>
              </a:lnSpc>
              <a:spcBef>
                <a:spcPts val="900"/>
              </a:spcBef>
              <a:buSzPct val="100000"/>
              <a:buChar char="•"/>
              <a:defRPr sz="2800">
                <a:latin typeface="Arial"/>
                <a:ea typeface="Arial"/>
                <a:cs typeface="Arial"/>
                <a:sym typeface="Arial"/>
              </a:defRPr>
            </a:pPr>
            <a:r>
              <a:t>És lícit dissenyar robots que creïn </a:t>
            </a:r>
            <a:r>
              <a:rPr b="1"/>
              <a:t>addicció</a:t>
            </a:r>
            <a:r>
              <a:t>?</a:t>
            </a:r>
          </a:p>
          <a:p>
            <a:pPr marL="645034" marR="499154" indent="-300789" algn="just" defTabSz="688489">
              <a:lnSpc>
                <a:spcPct val="120000"/>
              </a:lnSpc>
              <a:spcBef>
                <a:spcPts val="900"/>
              </a:spcBef>
              <a:buSzPct val="100000"/>
              <a:buChar char="•"/>
              <a:defRPr sz="2800">
                <a:latin typeface="Arial"/>
                <a:ea typeface="Arial"/>
                <a:cs typeface="Arial"/>
                <a:sym typeface="Arial"/>
              </a:defRPr>
            </a:pPr>
            <a:r>
              <a:t>Podrien els robots ser usats per </a:t>
            </a:r>
            <a:r>
              <a:rPr b="1"/>
              <a:t>controlar</a:t>
            </a:r>
            <a:r>
              <a:t> les persones?</a:t>
            </a:r>
          </a:p>
        </p:txBody>
      </p:sp>
      <p:sp>
        <p:nvSpPr>
          <p:cNvPr id="72" name="Shape 72"/>
          <p:cNvSpPr/>
          <p:nvPr/>
        </p:nvSpPr>
        <p:spPr>
          <a:xfrm>
            <a:off x="2884137" y="2068973"/>
            <a:ext cx="10076488" cy="32045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499154" defTabSz="688489">
              <a:lnSpc>
                <a:spcPct val="120000"/>
              </a:lnSpc>
              <a:defRPr sz="2600" i="1">
                <a:solidFill>
                  <a:srgbClr val="A64398"/>
                </a:solidFill>
                <a:latin typeface="Arial"/>
                <a:ea typeface="Arial"/>
                <a:cs typeface="Arial"/>
                <a:sym typeface="Arial"/>
              </a:defRPr>
            </a:lvl1pPr>
          </a:lstStyle>
          <a:p>
            <a:r>
              <a:t>“Una bona tria d’estímuls, aquest és el secret del benestar. [..] Calia conèixer bé l’home, cada home, per poder-li activar els ressorts adients en cada moment. [..] Havien de concebre un ROB genèric molt adaptable i aconseguir que l’adaptació fos molt ràpida. Si trigava una setmana a encertar la manera de despertar el seu PROP o la dosi de sucre que calia posar-li al cafè, la idea se n’anava en orris.”</a:t>
            </a:r>
          </a:p>
        </p:txBody>
      </p:sp>
      <p:sp>
        <p:nvSpPr>
          <p:cNvPr id="73" name="Shape 73"/>
          <p:cNvSpPr/>
          <p:nvPr/>
        </p:nvSpPr>
        <p:spPr>
          <a:xfrm>
            <a:off x="433821" y="1834257"/>
            <a:ext cx="2002781" cy="28379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688489">
              <a:spcBef>
                <a:spcPts val="1300"/>
              </a:spcBef>
              <a:defRPr sz="2000" b="1">
                <a:latin typeface="Arial"/>
                <a:ea typeface="Arial"/>
                <a:cs typeface="Arial"/>
                <a:sym typeface="Arial"/>
              </a:defRPr>
            </a:lvl1pPr>
          </a:lstStyle>
          <a:p>
            <a:r>
              <a:t>Cap. 1 - Dr. Craft</a:t>
            </a:r>
          </a:p>
        </p:txBody>
      </p:sp>
      <p:sp>
        <p:nvSpPr>
          <p:cNvPr id="74" name="Shape 74"/>
          <p:cNvSpPr/>
          <p:nvPr/>
        </p:nvSpPr>
        <p:spPr>
          <a:xfrm>
            <a:off x="462682" y="5556255"/>
            <a:ext cx="12166987" cy="13234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499154" defTabSz="688489">
              <a:lnSpc>
                <a:spcPct val="120000"/>
              </a:lnSpc>
              <a:defRPr sz="2600" i="1">
                <a:solidFill>
                  <a:srgbClr val="E92B8E"/>
                </a:solidFill>
                <a:latin typeface="Arial"/>
                <a:ea typeface="Arial"/>
                <a:cs typeface="Arial"/>
                <a:sym typeface="Arial"/>
              </a:defRPr>
            </a:lvl1pPr>
          </a:lstStyle>
          <a:p>
            <a:r>
              <a:t>“El que voldria és un assistent que l’estimulés a pensar diferent, que l’advertís quan s’endinsa per camins fressats, i li assenyalés les bifurcacions prometedores…”</a:t>
            </a:r>
          </a:p>
        </p:txBody>
      </p:sp>
      <p:sp>
        <p:nvSpPr>
          <p:cNvPr id="75" name="Shape 75"/>
          <p:cNvSpPr>
            <a:spLocks noGrp="1"/>
          </p:cNvSpPr>
          <p:nvPr>
            <p:ph type="title"/>
          </p:nvPr>
        </p:nvSpPr>
        <p:spPr>
          <a:xfrm>
            <a:off x="468324" y="514479"/>
            <a:ext cx="12068150" cy="1293840"/>
          </a:xfrm>
          <a:prstGeom prst="rect">
            <a:avLst/>
          </a:prstGeom>
        </p:spPr>
        <p:txBody>
          <a:bodyPr/>
          <a:lstStyle>
            <a:lvl1pPr indent="10922" defTabSz="1120487">
              <a:lnSpc>
                <a:spcPts val="5200"/>
              </a:lnSpc>
              <a:tabLst>
                <a:tab pos="2451100" algn="l"/>
                <a:tab pos="3835400" algn="l"/>
                <a:tab pos="4953000" algn="l"/>
                <a:tab pos="5943600" algn="l"/>
                <a:tab pos="7785100" algn="l"/>
              </a:tabLst>
              <a:defRPr sz="4472" spc="-120">
                <a:solidFill>
                  <a:srgbClr val="E2287A"/>
                </a:solidFill>
              </a:defRPr>
            </a:lvl1pPr>
          </a:lstStyle>
          <a:p>
            <a:r>
              <a:t>1. Dissenyant l’assistent “perfecte”</a:t>
            </a:r>
          </a:p>
        </p:txBody>
      </p:sp>
      <p:sp>
        <p:nvSpPr>
          <p:cNvPr id="76" name="Shape 76"/>
          <p:cNvSpPr/>
          <p:nvPr/>
        </p:nvSpPr>
        <p:spPr>
          <a:xfrm>
            <a:off x="12037620" y="9147879"/>
            <a:ext cx="269885" cy="389270"/>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defRPr sz="1800">
                <a:solidFill>
                  <a:srgbClr val="929292"/>
                </a:solidFill>
                <a:latin typeface="Arial"/>
                <a:ea typeface="Arial"/>
                <a:cs typeface="Arial"/>
                <a:sym typeface="Arial"/>
              </a:defRPr>
            </a:lvl1pPr>
          </a:lstStyle>
          <a:p>
            <a:r>
              <a:t>6</a:t>
            </a:r>
          </a:p>
        </p:txBody>
      </p:sp>
      <p:cxnSp>
        <p:nvCxnSpPr>
          <p:cNvPr id="3" name="Conector recto 2"/>
          <p:cNvCxnSpPr/>
          <p:nvPr/>
        </p:nvCxnSpPr>
        <p:spPr>
          <a:xfrm>
            <a:off x="468324" y="7355509"/>
            <a:ext cx="12068150" cy="0"/>
          </a:xfrm>
          <a:prstGeom prst="line">
            <a:avLst/>
          </a:prstGeom>
          <a:noFill/>
          <a:ln w="25400" cap="flat">
            <a:solidFill>
              <a:schemeClr val="tx1"/>
            </a:solidFill>
            <a:prstDash val="solid"/>
            <a:round/>
          </a:ln>
          <a:effectLst/>
          <a:sp3d/>
        </p:spPr>
        <p:style>
          <a:lnRef idx="0">
            <a:scrgbClr r="0" g="0" b="0"/>
          </a:lnRef>
          <a:fillRef idx="0">
            <a:scrgbClr r="0" g="0" b="0"/>
          </a:fillRef>
          <a:effectRef idx="0">
            <a:scrgbClr r="0" g="0" b="0"/>
          </a:effectRef>
          <a:fontRef idx="none"/>
        </p:style>
      </p:cxn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title"/>
          </p:nvPr>
        </p:nvSpPr>
        <p:spPr>
          <a:xfrm>
            <a:off x="468324" y="514479"/>
            <a:ext cx="12068150" cy="1293840"/>
          </a:xfrm>
          <a:prstGeom prst="rect">
            <a:avLst/>
          </a:prstGeom>
        </p:spPr>
        <p:txBody>
          <a:bodyPr/>
          <a:lstStyle>
            <a:lvl1pPr indent="10667" defTabSz="1094429">
              <a:lnSpc>
                <a:spcPts val="5100"/>
              </a:lnSpc>
              <a:tabLst>
                <a:tab pos="2400300" algn="l"/>
                <a:tab pos="3746500" algn="l"/>
                <a:tab pos="4838700" algn="l"/>
                <a:tab pos="5803900" algn="l"/>
                <a:tab pos="7607300" algn="l"/>
              </a:tabLst>
              <a:defRPr sz="4368" spc="-118">
                <a:solidFill>
                  <a:srgbClr val="E2287A"/>
                </a:solidFill>
              </a:defRPr>
            </a:lvl1pPr>
          </a:lstStyle>
          <a:p>
            <a:r>
              <a:t>2. Aparença i emotivitat</a:t>
            </a:r>
          </a:p>
        </p:txBody>
      </p:sp>
      <p:sp>
        <p:nvSpPr>
          <p:cNvPr id="79" name="Shape 79"/>
          <p:cNvSpPr/>
          <p:nvPr/>
        </p:nvSpPr>
        <p:spPr>
          <a:xfrm>
            <a:off x="205819" y="7970661"/>
            <a:ext cx="13085194" cy="91820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688489" marR="499154" lvl="1" indent="-344244" defTabSz="688489">
              <a:spcBef>
                <a:spcPts val="200"/>
              </a:spcBef>
              <a:defRPr sz="3000"/>
            </a:pPr>
            <a:r>
              <a:rPr dirty="0"/>
              <a:t>-	</a:t>
            </a:r>
            <a:r>
              <a:rPr sz="2800" dirty="0"/>
              <a:t>Com influeix l’aparença dels robots en la </a:t>
            </a:r>
            <a:r>
              <a:rPr sz="2800" b="1" dirty="0"/>
              <a:t>confiança</a:t>
            </a:r>
            <a:r>
              <a:rPr sz="2800" dirty="0"/>
              <a:t> que generen en les persones?</a:t>
            </a:r>
          </a:p>
          <a:p>
            <a:pPr marL="688489" marR="499154" lvl="1" indent="-344244" defTabSz="688489">
              <a:spcBef>
                <a:spcPts val="200"/>
              </a:spcBef>
              <a:defRPr sz="2800"/>
            </a:pPr>
            <a:r>
              <a:rPr dirty="0"/>
              <a:t>-	Cal excloure per disseny la possibilitat que siguin </a:t>
            </a:r>
            <a:r>
              <a:rPr b="1" dirty="0"/>
              <a:t>confosos per éssers vius</a:t>
            </a:r>
            <a:r>
              <a:rPr dirty="0"/>
              <a:t>? </a:t>
            </a:r>
          </a:p>
        </p:txBody>
      </p:sp>
      <p:sp>
        <p:nvSpPr>
          <p:cNvPr id="80" name="Shape 80"/>
          <p:cNvSpPr/>
          <p:nvPr/>
        </p:nvSpPr>
        <p:spPr>
          <a:xfrm>
            <a:off x="2822676" y="1502932"/>
            <a:ext cx="9705243" cy="226401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269658" defTabSz="688489">
              <a:lnSpc>
                <a:spcPct val="120000"/>
              </a:lnSpc>
              <a:defRPr sz="2600" i="1">
                <a:solidFill>
                  <a:srgbClr val="A64398"/>
                </a:solidFill>
                <a:latin typeface="Arial"/>
                <a:ea typeface="Arial"/>
                <a:cs typeface="Arial"/>
                <a:sym typeface="Arial"/>
              </a:defRPr>
            </a:lvl1pPr>
          </a:lstStyle>
          <a:p>
            <a:pPr>
              <a:lnSpc>
                <a:spcPct val="114000"/>
              </a:lnSpc>
            </a:pPr>
            <a:r>
              <a:rPr dirty="0"/>
              <a:t>“La Lu m’ha regalat un robot per a mi sola. [..] és com els de la guerra de les galàxies, però, a més de cames, té quatre rodes per quan vol anar més de pressa, i no té cara. Bé, té una mena de cap sense nas, boca, ni orelles, sols dues càmeres, i una pantalla incrustada al pit. Es diu ROBbie.”</a:t>
            </a:r>
          </a:p>
        </p:txBody>
      </p:sp>
      <p:sp>
        <p:nvSpPr>
          <p:cNvPr id="81" name="Shape 81"/>
          <p:cNvSpPr/>
          <p:nvPr/>
        </p:nvSpPr>
        <p:spPr>
          <a:xfrm>
            <a:off x="468942" y="1555664"/>
            <a:ext cx="1960861" cy="28379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688489">
              <a:spcBef>
                <a:spcPts val="1300"/>
              </a:spcBef>
              <a:defRPr sz="2000" b="1">
                <a:latin typeface="Arial"/>
                <a:ea typeface="Arial"/>
                <a:cs typeface="Arial"/>
                <a:sym typeface="Arial"/>
              </a:defRPr>
            </a:lvl1pPr>
          </a:lstStyle>
          <a:p>
            <a:r>
              <a:t>Cap. 9/12 - Cèlia</a:t>
            </a:r>
          </a:p>
        </p:txBody>
      </p:sp>
      <p:sp>
        <p:nvSpPr>
          <p:cNvPr id="82" name="Shape 82"/>
          <p:cNvSpPr/>
          <p:nvPr/>
        </p:nvSpPr>
        <p:spPr>
          <a:xfrm>
            <a:off x="2822676" y="3955344"/>
            <a:ext cx="10030470" cy="363966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269658" defTabSz="688489">
              <a:lnSpc>
                <a:spcPct val="120000"/>
              </a:lnSpc>
              <a:defRPr sz="2600" i="1">
                <a:solidFill>
                  <a:srgbClr val="E92B8E"/>
                </a:solidFill>
                <a:latin typeface="Arial"/>
                <a:ea typeface="Arial"/>
                <a:cs typeface="Arial"/>
                <a:sym typeface="Arial"/>
              </a:defRPr>
            </a:lvl1pPr>
          </a:lstStyle>
          <a:p>
            <a:pPr>
              <a:lnSpc>
                <a:spcPct val="114000"/>
              </a:lnSpc>
            </a:pPr>
            <a:r>
              <a:rPr dirty="0"/>
              <a:t>“La Cèlia s’atura un moment i, entendrida, li busca els ulls: mai cap company no li havia jurat fidelitat amb tant de convenciment, però dos forats foscos la posen de nou en situació. Per bé que no del tot. En reprendre la marxa, l’observa de reüll i li fa goig veure’l amb el posat tan digne, balancejant suaument aquests braços forts i brillants. Fa patxoca caminar al seu costat, se sent protegida, d’ell se’n pot refiar. I tant se val que no tingui ulls, la gent d’ara tampoc no la miren.”</a:t>
            </a:r>
          </a:p>
        </p:txBody>
      </p:sp>
      <p:pic>
        <p:nvPicPr>
          <p:cNvPr id="83" name="pasted-image.png"/>
          <p:cNvPicPr>
            <a:picLocks noChangeAspect="1"/>
          </p:cNvPicPr>
          <p:nvPr/>
        </p:nvPicPr>
        <p:blipFill>
          <a:blip r:embed="rId2">
            <a:extLst/>
          </a:blip>
          <a:srcRect l="9899" r="2304"/>
          <a:stretch>
            <a:fillRect/>
          </a:stretch>
        </p:blipFill>
        <p:spPr>
          <a:xfrm>
            <a:off x="468942" y="2089599"/>
            <a:ext cx="1869316" cy="1651710"/>
          </a:xfrm>
          <a:prstGeom prst="rect">
            <a:avLst/>
          </a:prstGeom>
          <a:ln w="12700">
            <a:miter lim="400000"/>
          </a:ln>
        </p:spPr>
      </p:pic>
      <p:pic>
        <p:nvPicPr>
          <p:cNvPr id="84" name="pasted-image.png"/>
          <p:cNvPicPr>
            <a:picLocks noChangeAspect="1"/>
          </p:cNvPicPr>
          <p:nvPr/>
        </p:nvPicPr>
        <p:blipFill>
          <a:blip r:embed="rId3">
            <a:extLst/>
          </a:blip>
          <a:srcRect l="61779" t="311" r="14033" b="46433"/>
          <a:stretch>
            <a:fillRect/>
          </a:stretch>
        </p:blipFill>
        <p:spPr>
          <a:xfrm>
            <a:off x="468943" y="4592359"/>
            <a:ext cx="1891390" cy="2607368"/>
          </a:xfrm>
          <a:prstGeom prst="rect">
            <a:avLst/>
          </a:prstGeom>
          <a:ln w="12700">
            <a:miter lim="400000"/>
          </a:ln>
        </p:spPr>
      </p:pic>
      <p:sp>
        <p:nvSpPr>
          <p:cNvPr id="85" name="Shape 85"/>
          <p:cNvSpPr/>
          <p:nvPr/>
        </p:nvSpPr>
        <p:spPr>
          <a:xfrm>
            <a:off x="12037620" y="9147879"/>
            <a:ext cx="269885" cy="389270"/>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defRPr sz="1800">
                <a:solidFill>
                  <a:srgbClr val="929292"/>
                </a:solidFill>
                <a:latin typeface="Arial"/>
                <a:ea typeface="Arial"/>
                <a:cs typeface="Arial"/>
                <a:sym typeface="Arial"/>
              </a:defRPr>
            </a:lvl1pPr>
          </a:lstStyle>
          <a:p>
            <a:r>
              <a:t>7</a:t>
            </a:r>
          </a:p>
        </p:txBody>
      </p:sp>
      <p:cxnSp>
        <p:nvCxnSpPr>
          <p:cNvPr id="10" name="Conector recto 9"/>
          <p:cNvCxnSpPr/>
          <p:nvPr/>
        </p:nvCxnSpPr>
        <p:spPr>
          <a:xfrm>
            <a:off x="468943" y="7773890"/>
            <a:ext cx="12068150" cy="0"/>
          </a:xfrm>
          <a:prstGeom prst="line">
            <a:avLst/>
          </a:prstGeom>
          <a:noFill/>
          <a:ln w="25400" cap="flat">
            <a:solidFill>
              <a:schemeClr val="tx1"/>
            </a:solidFill>
            <a:prstDash val="solid"/>
            <a:round/>
          </a:ln>
          <a:effectLst/>
          <a:sp3d/>
        </p:spPr>
        <p:style>
          <a:lnRef idx="0">
            <a:scrgbClr r="0" g="0" b="0"/>
          </a:lnRef>
          <a:fillRef idx="0">
            <a:scrgbClr r="0" g="0" b="0"/>
          </a:fillRef>
          <a:effectRef idx="0">
            <a:scrgbClr r="0" g="0" b="0"/>
          </a:effectRef>
          <a:fontRef idx="none"/>
        </p:style>
      </p:cxn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title"/>
          </p:nvPr>
        </p:nvSpPr>
        <p:spPr>
          <a:xfrm>
            <a:off x="468324" y="514479"/>
            <a:ext cx="12068150" cy="1293840"/>
          </a:xfrm>
          <a:prstGeom prst="rect">
            <a:avLst/>
          </a:prstGeom>
        </p:spPr>
        <p:txBody>
          <a:bodyPr/>
          <a:lstStyle>
            <a:lvl1pPr indent="10922" defTabSz="1120487">
              <a:lnSpc>
                <a:spcPts val="5200"/>
              </a:lnSpc>
              <a:tabLst>
                <a:tab pos="2451100" algn="l"/>
                <a:tab pos="3835400" algn="l"/>
                <a:tab pos="4953000" algn="l"/>
                <a:tab pos="5943600" algn="l"/>
                <a:tab pos="7785100" algn="l"/>
              </a:tabLst>
              <a:defRPr sz="4472" spc="-120">
                <a:solidFill>
                  <a:srgbClr val="E2287A"/>
                </a:solidFill>
              </a:defRPr>
            </a:lvl1pPr>
          </a:lstStyle>
          <a:p>
            <a:r>
              <a:t>3. Robòtica en l’àmbit laboral</a:t>
            </a:r>
          </a:p>
        </p:txBody>
      </p:sp>
      <p:sp>
        <p:nvSpPr>
          <p:cNvPr id="88" name="Shape 88"/>
          <p:cNvSpPr/>
          <p:nvPr/>
        </p:nvSpPr>
        <p:spPr>
          <a:xfrm>
            <a:off x="169166" y="7617057"/>
            <a:ext cx="12754020" cy="13866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985928" marR="499154" lvl="1" indent="-260684" defTabSz="688489">
              <a:spcBef>
                <a:spcPts val="900"/>
              </a:spcBef>
              <a:buSzPct val="100000"/>
              <a:buChar char="•"/>
              <a:defRPr sz="2600">
                <a:latin typeface="Arial"/>
                <a:ea typeface="Arial"/>
                <a:cs typeface="Arial"/>
                <a:sym typeface="Arial"/>
              </a:defRPr>
            </a:pPr>
            <a:r>
              <a:rPr dirty="0"/>
              <a:t>Caldrà adequar les lleis d’</a:t>
            </a:r>
            <a:r>
              <a:rPr b="1" dirty="0"/>
              <a:t>experimentació amb humans</a:t>
            </a:r>
            <a:r>
              <a:rPr dirty="0"/>
              <a:t> i de </a:t>
            </a:r>
            <a:r>
              <a:rPr b="1" dirty="0"/>
              <a:t>propietat intel·lectual</a:t>
            </a:r>
            <a:r>
              <a:rPr dirty="0"/>
              <a:t>?</a:t>
            </a:r>
          </a:p>
          <a:p>
            <a:pPr marL="985928" marR="499154" lvl="1" indent="-260684" defTabSz="688489">
              <a:spcBef>
                <a:spcPts val="900"/>
              </a:spcBef>
              <a:buSzPct val="100000"/>
              <a:buChar char="•"/>
              <a:defRPr sz="2600">
                <a:latin typeface="Arial"/>
                <a:ea typeface="Arial"/>
                <a:cs typeface="Arial"/>
                <a:sym typeface="Arial"/>
              </a:defRPr>
            </a:pPr>
            <a:r>
              <a:rPr dirty="0"/>
              <a:t>Quan el bé comú ha de prevaler sobre la </a:t>
            </a:r>
            <a:r>
              <a:rPr b="1" dirty="0"/>
              <a:t>privacitat</a:t>
            </a:r>
            <a:r>
              <a:rPr dirty="0"/>
              <a:t> de les dades personals? </a:t>
            </a:r>
          </a:p>
        </p:txBody>
      </p:sp>
      <p:sp>
        <p:nvSpPr>
          <p:cNvPr id="89" name="Shape 89"/>
          <p:cNvSpPr/>
          <p:nvPr/>
        </p:nvSpPr>
        <p:spPr>
          <a:xfrm>
            <a:off x="4821095" y="2012156"/>
            <a:ext cx="8017595" cy="397293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69658" defTabSz="688489">
              <a:lnSpc>
                <a:spcPct val="120000"/>
              </a:lnSpc>
              <a:spcBef>
                <a:spcPts val="900"/>
              </a:spcBef>
              <a:defRPr i="1">
                <a:solidFill>
                  <a:srgbClr val="A64398"/>
                </a:solidFill>
                <a:latin typeface="Arial"/>
                <a:ea typeface="Arial"/>
                <a:cs typeface="Arial"/>
                <a:sym typeface="Arial"/>
              </a:defRPr>
            </a:pPr>
            <a:r>
              <a:t>“—Tan ufà estàs del teu disseny que pretenies treure’l d’estranquis de CraftER? Convenç-te que és impossible: el dispositiu de temps mort és un dels projectes que he dirigit personalment. </a:t>
            </a:r>
          </a:p>
          <a:p>
            <a:pPr marR="269658" defTabSz="688489">
              <a:lnSpc>
                <a:spcPct val="120000"/>
              </a:lnSpc>
              <a:spcBef>
                <a:spcPts val="900"/>
              </a:spcBef>
              <a:defRPr i="1">
                <a:solidFill>
                  <a:srgbClr val="A64398"/>
                </a:solidFill>
                <a:latin typeface="Arial"/>
                <a:ea typeface="Arial"/>
                <a:cs typeface="Arial"/>
                <a:sym typeface="Arial"/>
              </a:defRPr>
            </a:pPr>
            <a:r>
              <a:t>[..] saber que els coneixements dels projecte se li esborraran en traspassar el llindar el neguiteja una mica.</a:t>
            </a:r>
          </a:p>
          <a:p>
            <a:pPr marR="269658" defTabSz="688489">
              <a:lnSpc>
                <a:spcPct val="120000"/>
              </a:lnSpc>
              <a:spcBef>
                <a:spcPts val="900"/>
              </a:spcBef>
              <a:defRPr i="1">
                <a:solidFill>
                  <a:srgbClr val="A64398"/>
                </a:solidFill>
                <a:latin typeface="Arial"/>
                <a:ea typeface="Arial"/>
                <a:cs typeface="Arial"/>
                <a:sym typeface="Arial"/>
              </a:defRPr>
            </a:pPr>
            <a:r>
              <a:t>[..] Un sistema de protecció tan intrusiu deu ser il·legal. A MascotER també n’hi ha, de protecció, però no vulnera els drets dels empleats.”</a:t>
            </a:r>
          </a:p>
        </p:txBody>
      </p:sp>
      <p:sp>
        <p:nvSpPr>
          <p:cNvPr id="90" name="Shape 90"/>
          <p:cNvSpPr/>
          <p:nvPr/>
        </p:nvSpPr>
        <p:spPr>
          <a:xfrm>
            <a:off x="501195" y="2150939"/>
            <a:ext cx="2666183" cy="28379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688489">
              <a:spcBef>
                <a:spcPts val="1300"/>
              </a:spcBef>
              <a:defRPr sz="2000" b="1">
                <a:latin typeface="Arial"/>
                <a:ea typeface="Arial"/>
                <a:cs typeface="Arial"/>
                <a:sym typeface="Arial"/>
              </a:defRPr>
            </a:lvl1pPr>
          </a:lstStyle>
          <a:p>
            <a:r>
              <a:t>Cap. 13 - Dr. Craft/Leo</a:t>
            </a:r>
          </a:p>
        </p:txBody>
      </p:sp>
      <p:sp>
        <p:nvSpPr>
          <p:cNvPr id="91" name="Shape 91"/>
          <p:cNvSpPr/>
          <p:nvPr/>
        </p:nvSpPr>
        <p:spPr>
          <a:xfrm>
            <a:off x="4821095" y="6263792"/>
            <a:ext cx="8017595" cy="77035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269658" defTabSz="688489">
              <a:lnSpc>
                <a:spcPct val="120000"/>
              </a:lnSpc>
              <a:defRPr i="1">
                <a:solidFill>
                  <a:srgbClr val="E92B8E"/>
                </a:solidFill>
                <a:latin typeface="Arial"/>
                <a:ea typeface="Arial"/>
                <a:cs typeface="Arial"/>
                <a:sym typeface="Arial"/>
              </a:defRPr>
            </a:lvl1pPr>
          </a:lstStyle>
          <a:p>
            <a:r>
              <a:t>Alça la vista cap als ulls electrònics que el vigilen tothora i pensa que és una sort que no puguin llegir-li la ment. </a:t>
            </a:r>
          </a:p>
        </p:txBody>
      </p:sp>
      <p:pic>
        <p:nvPicPr>
          <p:cNvPr id="92" name="pasted-image.png"/>
          <p:cNvPicPr>
            <a:picLocks noChangeAspect="1"/>
          </p:cNvPicPr>
          <p:nvPr/>
        </p:nvPicPr>
        <p:blipFill>
          <a:blip r:embed="rId2">
            <a:extLst/>
          </a:blip>
          <a:srcRect l="16998" r="16998" b="2038"/>
          <a:stretch>
            <a:fillRect/>
          </a:stretch>
        </p:blipFill>
        <p:spPr>
          <a:xfrm>
            <a:off x="458585" y="2777351"/>
            <a:ext cx="4029903" cy="3655999"/>
          </a:xfrm>
          <a:prstGeom prst="rect">
            <a:avLst/>
          </a:prstGeom>
          <a:ln w="12700">
            <a:miter lim="400000"/>
          </a:ln>
        </p:spPr>
      </p:pic>
      <p:sp>
        <p:nvSpPr>
          <p:cNvPr id="93" name="Shape 93"/>
          <p:cNvSpPr/>
          <p:nvPr/>
        </p:nvSpPr>
        <p:spPr>
          <a:xfrm>
            <a:off x="12037620" y="9147879"/>
            <a:ext cx="269885" cy="389270"/>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defRPr sz="1800">
                <a:solidFill>
                  <a:srgbClr val="929292"/>
                </a:solidFill>
                <a:latin typeface="Arial"/>
                <a:ea typeface="Arial"/>
                <a:cs typeface="Arial"/>
                <a:sym typeface="Arial"/>
              </a:defRPr>
            </a:lvl1pPr>
          </a:lstStyle>
          <a:p>
            <a:r>
              <a:t>8</a:t>
            </a:r>
          </a:p>
        </p:txBody>
      </p:sp>
      <p:cxnSp>
        <p:nvCxnSpPr>
          <p:cNvPr id="9" name="Conector recto 8"/>
          <p:cNvCxnSpPr/>
          <p:nvPr/>
        </p:nvCxnSpPr>
        <p:spPr>
          <a:xfrm>
            <a:off x="501195" y="7380347"/>
            <a:ext cx="12068150" cy="0"/>
          </a:xfrm>
          <a:prstGeom prst="line">
            <a:avLst/>
          </a:prstGeom>
          <a:noFill/>
          <a:ln w="25400" cap="flat">
            <a:solidFill>
              <a:schemeClr val="tx1"/>
            </a:solidFill>
            <a:prstDash val="solid"/>
            <a:round/>
          </a:ln>
          <a:effectLst/>
          <a:sp3d/>
        </p:spPr>
        <p:style>
          <a:lnRef idx="0">
            <a:scrgbClr r="0" g="0" b="0"/>
          </a:lnRef>
          <a:fillRef idx="0">
            <a:scrgbClr r="0" g="0" b="0"/>
          </a:fillRef>
          <a:effectRef idx="0">
            <a:scrgbClr r="0" g="0" b="0"/>
          </a:effectRef>
          <a:fontRef idx="none"/>
        </p:style>
      </p:cxn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p:nvPr>
        </p:nvSpPr>
        <p:spPr>
          <a:xfrm>
            <a:off x="468324" y="514479"/>
            <a:ext cx="12068150" cy="1293840"/>
          </a:xfrm>
          <a:prstGeom prst="rect">
            <a:avLst/>
          </a:prstGeom>
        </p:spPr>
        <p:txBody>
          <a:bodyPr/>
          <a:lstStyle>
            <a:lvl1pPr indent="10922" defTabSz="1120487">
              <a:lnSpc>
                <a:spcPts val="5200"/>
              </a:lnSpc>
              <a:tabLst>
                <a:tab pos="2451100" algn="l"/>
                <a:tab pos="3835400" algn="l"/>
                <a:tab pos="4953000" algn="l"/>
                <a:tab pos="5943600" algn="l"/>
                <a:tab pos="7785100" algn="l"/>
              </a:tabLst>
              <a:defRPr sz="4472" spc="-120">
                <a:solidFill>
                  <a:srgbClr val="E2287A"/>
                </a:solidFill>
              </a:defRPr>
            </a:lvl1pPr>
          </a:lstStyle>
          <a:p>
            <a:r>
              <a:t>4. Robots de suport a l’escola</a:t>
            </a:r>
          </a:p>
        </p:txBody>
      </p:sp>
      <p:sp>
        <p:nvSpPr>
          <p:cNvPr id="96" name="Shape 96"/>
          <p:cNvSpPr/>
          <p:nvPr/>
        </p:nvSpPr>
        <p:spPr>
          <a:xfrm>
            <a:off x="878446" y="7802458"/>
            <a:ext cx="11335460" cy="11053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1026034" marR="499154" lvl="1" indent="-300789" defTabSz="688489">
              <a:spcBef>
                <a:spcPts val="900"/>
              </a:spcBef>
              <a:buSzPct val="100000"/>
              <a:buChar char="•"/>
              <a:defRPr sz="2800"/>
            </a:pPr>
            <a:r>
              <a:rPr dirty="0"/>
              <a:t>Quins són els </a:t>
            </a:r>
            <a:r>
              <a:rPr b="1" dirty="0"/>
              <a:t>límits del que poden ensenyar</a:t>
            </a:r>
            <a:r>
              <a:rPr dirty="0"/>
              <a:t> les màquines?</a:t>
            </a:r>
          </a:p>
          <a:p>
            <a:pPr marL="1026034" marR="499154" lvl="1" indent="-300789" defTabSz="688489">
              <a:spcBef>
                <a:spcPts val="900"/>
              </a:spcBef>
              <a:buSzPct val="100000"/>
              <a:buChar char="•"/>
              <a:defRPr sz="2800"/>
            </a:pPr>
            <a:r>
              <a:rPr dirty="0"/>
              <a:t>Quina és la frontera entre </a:t>
            </a:r>
            <a:r>
              <a:rPr b="1" dirty="0"/>
              <a:t>complementar i crear dependència</a:t>
            </a:r>
            <a:r>
              <a:rPr dirty="0"/>
              <a:t>?</a:t>
            </a:r>
          </a:p>
        </p:txBody>
      </p:sp>
      <p:sp>
        <p:nvSpPr>
          <p:cNvPr id="97" name="Shape 97"/>
          <p:cNvSpPr/>
          <p:nvPr/>
        </p:nvSpPr>
        <p:spPr>
          <a:xfrm>
            <a:off x="5365958" y="2056443"/>
            <a:ext cx="7611255" cy="30767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269658" defTabSz="688489">
              <a:lnSpc>
                <a:spcPct val="110000"/>
              </a:lnSpc>
              <a:defRPr i="1">
                <a:solidFill>
                  <a:srgbClr val="A64398"/>
                </a:solidFill>
                <a:latin typeface="Arial"/>
                <a:ea typeface="Arial"/>
                <a:cs typeface="Arial"/>
                <a:sym typeface="Arial"/>
              </a:defRPr>
            </a:lvl1pPr>
          </a:lstStyle>
          <a:p>
            <a:r>
              <a:t>“… el tutor ha penjat a la Cèlia l’etiqueta de rebel perquè, desoint les seves advertències, s’entesta a competir amb les màquines. [..] davant de qualsevol qüestió, es queda aturada intentant construir la resposta, en comptes de [buscar-la a la xarxa...] Entre els companys s’ha guanyat una gran fama d’endevina que l’ha convertida en líder. Però això no ajuda gens el seu rendiment escolar, que és molt fluix.”</a:t>
            </a:r>
          </a:p>
        </p:txBody>
      </p:sp>
      <p:sp>
        <p:nvSpPr>
          <p:cNvPr id="98" name="Shape 98"/>
          <p:cNvSpPr/>
          <p:nvPr/>
        </p:nvSpPr>
        <p:spPr>
          <a:xfrm>
            <a:off x="474888" y="1610140"/>
            <a:ext cx="2031431" cy="28379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688489">
              <a:spcBef>
                <a:spcPts val="1300"/>
              </a:spcBef>
              <a:defRPr sz="2000" b="1">
                <a:latin typeface="Arial"/>
                <a:ea typeface="Arial"/>
                <a:cs typeface="Arial"/>
                <a:sym typeface="Arial"/>
              </a:defRPr>
            </a:lvl1pPr>
          </a:lstStyle>
          <a:p>
            <a:r>
              <a:t>Cap. 14 - Silvana</a:t>
            </a:r>
          </a:p>
        </p:txBody>
      </p:sp>
      <p:sp>
        <p:nvSpPr>
          <p:cNvPr id="99" name="Shape 99"/>
          <p:cNvSpPr/>
          <p:nvPr/>
        </p:nvSpPr>
        <p:spPr>
          <a:xfrm>
            <a:off x="463639" y="5407438"/>
            <a:ext cx="12190474" cy="20210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69658" defTabSz="688489">
              <a:lnSpc>
                <a:spcPct val="110000"/>
              </a:lnSpc>
              <a:defRPr i="1">
                <a:solidFill>
                  <a:srgbClr val="E92B8E"/>
                </a:solidFill>
                <a:latin typeface="Arial"/>
                <a:ea typeface="Arial"/>
                <a:cs typeface="Arial"/>
                <a:sym typeface="Arial"/>
              </a:defRPr>
            </a:pPr>
            <a:r>
              <a:rPr dirty="0"/>
              <a:t>“… haurà de treballar conjuntament amb ROBbie, perquè ja se sap que, si el nen surt transgressor, el robot ha d’aprendre a contenir-lo, a contrarestar els seus impulsos, a encaminar-lo..., per alguna cosa és personalitzable, cal que es complementin per formar un bon equip. </a:t>
            </a:r>
          </a:p>
          <a:p>
            <a:pPr marR="269658" defTabSz="688489">
              <a:lnSpc>
                <a:spcPct val="110000"/>
              </a:lnSpc>
              <a:spcBef>
                <a:spcPts val="900"/>
              </a:spcBef>
              <a:defRPr i="1">
                <a:solidFill>
                  <a:srgbClr val="E92B8E"/>
                </a:solidFill>
                <a:latin typeface="Arial"/>
                <a:ea typeface="Arial"/>
                <a:cs typeface="Arial"/>
                <a:sym typeface="Arial"/>
              </a:defRPr>
            </a:pPr>
            <a:r>
              <a:rPr dirty="0"/>
              <a:t>És l’últim que li faltava sentir, que haurà d’educar un robot!”</a:t>
            </a:r>
          </a:p>
        </p:txBody>
      </p:sp>
      <p:pic>
        <p:nvPicPr>
          <p:cNvPr id="100" name="pasted-image.png"/>
          <p:cNvPicPr>
            <a:picLocks noChangeAspect="1"/>
          </p:cNvPicPr>
          <p:nvPr/>
        </p:nvPicPr>
        <p:blipFill>
          <a:blip r:embed="rId2">
            <a:extLst/>
          </a:blip>
          <a:srcRect l="4452" r="2450"/>
          <a:stretch>
            <a:fillRect/>
          </a:stretch>
        </p:blipFill>
        <p:spPr>
          <a:xfrm>
            <a:off x="475727" y="2056834"/>
            <a:ext cx="4612124" cy="3187637"/>
          </a:xfrm>
          <a:prstGeom prst="rect">
            <a:avLst/>
          </a:prstGeom>
          <a:ln w="12700">
            <a:miter lim="400000"/>
          </a:ln>
        </p:spPr>
      </p:pic>
      <p:sp>
        <p:nvSpPr>
          <p:cNvPr id="101" name="Shape 101"/>
          <p:cNvSpPr/>
          <p:nvPr/>
        </p:nvSpPr>
        <p:spPr>
          <a:xfrm>
            <a:off x="12037620" y="9147879"/>
            <a:ext cx="269885" cy="389270"/>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defRPr sz="1800">
                <a:solidFill>
                  <a:srgbClr val="929292"/>
                </a:solidFill>
                <a:latin typeface="Arial"/>
                <a:ea typeface="Arial"/>
                <a:cs typeface="Arial"/>
                <a:sym typeface="Arial"/>
              </a:defRPr>
            </a:lvl1pPr>
          </a:lstStyle>
          <a:p>
            <a:r>
              <a:t>9</a:t>
            </a:r>
          </a:p>
        </p:txBody>
      </p:sp>
      <p:cxnSp>
        <p:nvCxnSpPr>
          <p:cNvPr id="9" name="Conector recto 8"/>
          <p:cNvCxnSpPr/>
          <p:nvPr/>
        </p:nvCxnSpPr>
        <p:spPr>
          <a:xfrm>
            <a:off x="468943" y="7773890"/>
            <a:ext cx="12068150" cy="0"/>
          </a:xfrm>
          <a:prstGeom prst="line">
            <a:avLst/>
          </a:prstGeom>
          <a:noFill/>
          <a:ln w="25400" cap="flat">
            <a:solidFill>
              <a:schemeClr val="tx1"/>
            </a:solidFill>
            <a:prstDash val="solid"/>
            <a:round/>
          </a:ln>
          <a:effectLst/>
          <a:sp3d/>
        </p:spPr>
        <p:style>
          <a:lnRef idx="0">
            <a:scrgbClr r="0" g="0" b="0"/>
          </a:lnRef>
          <a:fillRef idx="0">
            <a:scrgbClr r="0" g="0" b="0"/>
          </a:fillRef>
          <a:effectRef idx="0">
            <a:scrgbClr r="0" g="0" b="0"/>
          </a:effectRef>
          <a:fontRef idx="none"/>
        </p:style>
      </p:cxn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35000"/>
              </a:srgbClr>
            </a:outerShdw>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35000"/>
            </a:srgbClr>
          </a:outerShdw>
        </a:effectLst>
        <a:sp3d/>
      </a:spPr>
      <a:bodyPr rot="0" spcFirstLastPara="1" vertOverflow="overflow" horzOverflow="overflow" vert="horz" wrap="square" lIns="65023" tIns="65023" rIns="65023" bIns="65023" numCol="1" spcCol="38100" rtlCol="0" anchor="ctr">
        <a:spAutoFit/>
      </a:bodyPr>
      <a:lstStyle>
        <a:defPPr marL="0" marR="0" indent="0" algn="l" defTabSz="130289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289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35000"/>
              </a:srgbClr>
            </a:outerShdw>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35000"/>
            </a:srgbClr>
          </a:outerShdw>
        </a:effectLst>
        <a:sp3d/>
      </a:spPr>
      <a:bodyPr rot="0" spcFirstLastPara="1" vertOverflow="overflow" horzOverflow="overflow" vert="horz" wrap="square" lIns="65023" tIns="65023" rIns="65023" bIns="65023" numCol="1" spcCol="38100" rtlCol="0" anchor="ctr">
        <a:spAutoFit/>
      </a:bodyPr>
      <a:lstStyle>
        <a:defPPr marL="0" marR="0" indent="0" algn="l" defTabSz="130289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289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1369</Words>
  <Application>Microsoft Macintosh PowerPoint</Application>
  <PresentationFormat>Personalizado</PresentationFormat>
  <Paragraphs>82</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Office Theme</vt:lpstr>
      <vt:lpstr>Presentación de PowerPoint</vt:lpstr>
      <vt:lpstr>El rol de la ciència-ficció Anticipar possibles escenaris futurs</vt:lpstr>
      <vt:lpstr>El rol de la ciència-ficció Anticipar possibles escenaris futurs</vt:lpstr>
      <vt:lpstr>El rol de la ciència-ficció Anticipar la nostra futura relació amb els robots</vt:lpstr>
      <vt:lpstr>El rol de la ciència-ficció Materials sobre roboètica basats en “La mutació sentimental”</vt:lpstr>
      <vt:lpstr>1. Dissenyant l’assistent “perfecte”</vt:lpstr>
      <vt:lpstr>2. Aparença i emotivitat</vt:lpstr>
      <vt:lpstr>3. Robòtica en l’àmbit laboral</vt:lpstr>
      <vt:lpstr>4. Robots de suport a l’escola</vt:lpstr>
      <vt:lpstr>5. Interacció amb robots i dignitat humana</vt:lpstr>
      <vt:lpstr>6. Responsabilitat civil i robots morals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Carme Torras</cp:lastModifiedBy>
  <cp:revision>2</cp:revision>
  <dcterms:modified xsi:type="dcterms:W3CDTF">2018-09-03T17:13:07Z</dcterms:modified>
</cp:coreProperties>
</file>