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620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F2F2F2"/>
            </a:gs>
            <a:gs pos="69999">
              <a:srgbClr val="D9D9D9"/>
            </a:gs>
            <a:gs pos="100000">
              <a:srgbClr val="BFBF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V="1">
            <a:off x="0" y="-6350"/>
            <a:ext cx="225426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V="1">
            <a:off x="-1" y="0"/>
            <a:ext cx="9144002" cy="4762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" name="image.pdf"/>
          <p:cNvPicPr>
            <a:picLocks noChangeAspect="1"/>
          </p:cNvPicPr>
          <p:nvPr/>
        </p:nvPicPr>
        <p:blipFill>
          <a:blip r:embed="rId2">
            <a:extLst/>
          </a:blip>
          <a:srcRect l="50000"/>
          <a:stretch>
            <a:fillRect/>
          </a:stretch>
        </p:blipFill>
        <p:spPr>
          <a:xfrm>
            <a:off x="7894637" y="92075"/>
            <a:ext cx="1123951" cy="29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4592.png" descr="C:\Documents and Settings\vvilchez\Escritorio\diseño\logos\g45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825" y="44450"/>
            <a:ext cx="1168400" cy="36036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 flipV="1">
            <a:off x="0" y="-6350"/>
            <a:ext cx="225426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8487" y="136525"/>
            <a:ext cx="863601" cy="17462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228600" y="476249"/>
            <a:ext cx="8915400" cy="725489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 flipV="1">
            <a:off x="1133475" y="4149724"/>
            <a:ext cx="400051" cy="2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15" y="0"/>
                </a:moveTo>
                <a:lnTo>
                  <a:pt x="0" y="0"/>
                </a:lnTo>
                <a:lnTo>
                  <a:pt x="0" y="21600"/>
                </a:lnTo>
                <a:lnTo>
                  <a:pt x="16715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V="1">
            <a:off x="-1" y="0"/>
            <a:ext cx="9144002" cy="4762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" name="image.pdf"/>
          <p:cNvPicPr>
            <a:picLocks noChangeAspect="1"/>
          </p:cNvPicPr>
          <p:nvPr/>
        </p:nvPicPr>
        <p:blipFill>
          <a:blip r:embed="rId2">
            <a:extLst/>
          </a:blip>
          <a:srcRect l="50000"/>
          <a:stretch>
            <a:fillRect/>
          </a:stretch>
        </p:blipFill>
        <p:spPr>
          <a:xfrm>
            <a:off x="7894637" y="92075"/>
            <a:ext cx="1123951" cy="29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4592.png" descr="C:\Documents and Settings\vvilchez\Escritorio\diseño\logos\g45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825" y="44450"/>
            <a:ext cx="1168400" cy="36036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 flipV="1">
            <a:off x="0" y="-6350"/>
            <a:ext cx="225426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8487" y="136525"/>
            <a:ext cx="863601" cy="17462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28600" y="476249"/>
            <a:ext cx="8915400" cy="725489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V="1">
            <a:off x="1133475" y="4149724"/>
            <a:ext cx="400051" cy="2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15" y="0"/>
                </a:moveTo>
                <a:lnTo>
                  <a:pt x="0" y="0"/>
                </a:lnTo>
                <a:lnTo>
                  <a:pt x="0" y="21600"/>
                </a:lnTo>
                <a:lnTo>
                  <a:pt x="16715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 flipV="1">
            <a:off x="-1" y="0"/>
            <a:ext cx="9144002" cy="4762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" name="image.pdf"/>
          <p:cNvPicPr>
            <a:picLocks noChangeAspect="1"/>
          </p:cNvPicPr>
          <p:nvPr/>
        </p:nvPicPr>
        <p:blipFill>
          <a:blip r:embed="rId2">
            <a:extLst/>
          </a:blip>
          <a:srcRect l="50000"/>
          <a:stretch>
            <a:fillRect/>
          </a:stretch>
        </p:blipFill>
        <p:spPr>
          <a:xfrm>
            <a:off x="7894637" y="92075"/>
            <a:ext cx="1123951" cy="29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g4592.png" descr="C:\Documents and Settings\vvilchez\Escritorio\diseño\logos\g45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825" y="44450"/>
            <a:ext cx="1168400" cy="36036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 flipV="1">
            <a:off x="0" y="-6350"/>
            <a:ext cx="225426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3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8487" y="136525"/>
            <a:ext cx="863601" cy="174625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 flipV="1">
            <a:off x="225425" y="849312"/>
            <a:ext cx="7875588" cy="1500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8" y="0"/>
                </a:moveTo>
                <a:lnTo>
                  <a:pt x="0" y="0"/>
                </a:lnTo>
                <a:lnTo>
                  <a:pt x="0" y="21600"/>
                </a:lnTo>
                <a:lnTo>
                  <a:pt x="20928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773987" y="849312"/>
            <a:ext cx="395288" cy="1500188"/>
          </a:xfrm>
          <a:prstGeom prst="chevron">
            <a:avLst>
              <a:gd name="adj" fmla="val 74556"/>
            </a:avLst>
          </a:pr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V="1">
            <a:off x="-1" y="0"/>
            <a:ext cx="9144002" cy="4762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4" name="image.pdf"/>
          <p:cNvPicPr>
            <a:picLocks noChangeAspect="1"/>
          </p:cNvPicPr>
          <p:nvPr/>
        </p:nvPicPr>
        <p:blipFill>
          <a:blip r:embed="rId2">
            <a:extLst/>
          </a:blip>
          <a:srcRect l="50000"/>
          <a:stretch>
            <a:fillRect/>
          </a:stretch>
        </p:blipFill>
        <p:spPr>
          <a:xfrm>
            <a:off x="7894637" y="92075"/>
            <a:ext cx="1123951" cy="29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g4592.png" descr="C:\Documents and Settings\vvilchez\Escritorio\diseño\logos\g45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825" y="44450"/>
            <a:ext cx="1168400" cy="36036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 flipV="1">
            <a:off x="0" y="-6350"/>
            <a:ext cx="225426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7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8487" y="136525"/>
            <a:ext cx="863601" cy="174625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V="1">
            <a:off x="-1" y="0"/>
            <a:ext cx="9144002" cy="4762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6" name="image.pdf"/>
          <p:cNvPicPr>
            <a:picLocks noChangeAspect="1"/>
          </p:cNvPicPr>
          <p:nvPr/>
        </p:nvPicPr>
        <p:blipFill>
          <a:blip r:embed="rId2">
            <a:extLst/>
          </a:blip>
          <a:srcRect l="50000"/>
          <a:stretch>
            <a:fillRect/>
          </a:stretch>
        </p:blipFill>
        <p:spPr>
          <a:xfrm>
            <a:off x="7894637" y="92075"/>
            <a:ext cx="1123951" cy="29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g4592.png" descr="C:\Documents and Settings\vvilchez\Escritorio\diseño\logos\g45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825" y="44450"/>
            <a:ext cx="1168400" cy="36036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 flipV="1">
            <a:off x="0" y="-6350"/>
            <a:ext cx="225426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9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8487" y="136525"/>
            <a:ext cx="863601" cy="17462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F2F2F2"/>
            </a:gs>
            <a:gs pos="69999">
              <a:srgbClr val="D9D9D9"/>
            </a:gs>
            <a:gs pos="100000">
              <a:srgbClr val="BFBF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 flipV="1">
            <a:off x="0" y="-6350"/>
            <a:ext cx="225426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8" name="g4592.png" descr="C:\Documents and Settings\vvilchez\Escritorio\diseño\logos\g459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937" y="473075"/>
            <a:ext cx="2801938" cy="868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.pdf"/>
          <p:cNvPicPr>
            <a:picLocks noChangeAspect="1"/>
          </p:cNvPicPr>
          <p:nvPr/>
        </p:nvPicPr>
        <p:blipFill>
          <a:blip r:embed="rId3">
            <a:extLst/>
          </a:blip>
          <a:srcRect l="50000"/>
          <a:stretch>
            <a:fillRect/>
          </a:stretch>
        </p:blipFill>
        <p:spPr>
          <a:xfrm>
            <a:off x="6807200" y="823912"/>
            <a:ext cx="1879600" cy="51752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755650" y="1870075"/>
            <a:ext cx="7905750" cy="1439863"/>
          </a:xfrm>
          <a:prstGeom prst="roundRect">
            <a:avLst>
              <a:gd name="adj" fmla="val 626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1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5475" y="481012"/>
            <a:ext cx="1584325" cy="31908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-1" y="0"/>
            <a:ext cx="9144002" cy="4762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.pdf"/>
          <p:cNvPicPr>
            <a:picLocks noChangeAspect="1"/>
          </p:cNvPicPr>
          <p:nvPr/>
        </p:nvPicPr>
        <p:blipFill>
          <a:blip r:embed="rId10">
            <a:extLst/>
          </a:blip>
          <a:srcRect l="50000"/>
          <a:stretch>
            <a:fillRect/>
          </a:stretch>
        </p:blipFill>
        <p:spPr>
          <a:xfrm>
            <a:off x="7894637" y="92075"/>
            <a:ext cx="1123951" cy="29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4592.png" descr="C:\Documents and Settings\vvilchez\Escritorio\diseño\logos\g459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77825" y="44450"/>
            <a:ext cx="1168400" cy="3603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 flipV="1">
            <a:off x="0" y="-6350"/>
            <a:ext cx="225426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C8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48487" y="136525"/>
            <a:ext cx="863601" cy="17462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8443654" y="6404292"/>
            <a:ext cx="24314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4294967295"/>
          </p:nvPr>
        </p:nvSpPr>
        <p:spPr>
          <a:xfrm>
            <a:off x="827087" y="3716337"/>
            <a:ext cx="7489826" cy="5048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SzTx/>
              <a:buNone/>
              <a:defRPr sz="2400" b="1">
                <a:solidFill>
                  <a:srgbClr val="595959"/>
                </a:solidFill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Federico Thomas  and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Josep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Porta</a:t>
            </a:r>
          </a:p>
        </p:txBody>
      </p:sp>
      <p:sp>
        <p:nvSpPr>
          <p:cNvPr id="112" name="Shape 112"/>
          <p:cNvSpPr>
            <a:spLocks noGrp="1"/>
          </p:cNvSpPr>
          <p:nvPr>
            <p:ph type="title" idx="4294967295"/>
          </p:nvPr>
        </p:nvSpPr>
        <p:spPr>
          <a:xfrm>
            <a:off x="849312" y="1957387"/>
            <a:ext cx="7669213" cy="12811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/>
          <a:p>
            <a:pPr>
              <a:defRPr sz="3600" b="1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Closure Polynomials for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Strips of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Tetrahedra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16-06-24 at 16.37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640" y="1970824"/>
            <a:ext cx="6228060" cy="36184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Rectángulo"/>
          <p:cNvSpPr/>
          <p:nvPr/>
        </p:nvSpPr>
        <p:spPr>
          <a:xfrm>
            <a:off x="251520" y="6206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The forward kinematics of the decoupled platform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6-06-24 at 16.35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053" y="1721815"/>
            <a:ext cx="8086403" cy="1072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reen Shot 2016-06-24 at 16.36.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345" y="3501983"/>
            <a:ext cx="8654121" cy="2411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3 Rectángulo"/>
          <p:cNvSpPr/>
          <p:nvPr/>
        </p:nvSpPr>
        <p:spPr>
          <a:xfrm>
            <a:off x="251520" y="6206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The forward kinematics of the decoupled platform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936717" y="1412776"/>
            <a:ext cx="74145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clearing radicals, we obtain a polynomial of 24th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of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to be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2" name="Screen Shot 2016-06-24 at 16.47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728" y="2924944"/>
            <a:ext cx="2715213" cy="381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reen Shot 2016-06-24 at 16.58.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763" y="4079357"/>
            <a:ext cx="7826685" cy="193563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4 Rectángulo"/>
          <p:cNvSpPr/>
          <p:nvPr/>
        </p:nvSpPr>
        <p:spPr>
          <a:xfrm>
            <a:off x="251520" y="6206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The forward kinematics of the decoupled platform</a:t>
            </a:r>
          </a:p>
        </p:txBody>
      </p:sp>
      <p:sp>
        <p:nvSpPr>
          <p:cNvPr id="6" name="Shape 151"/>
          <p:cNvSpPr/>
          <p:nvPr/>
        </p:nvSpPr>
        <p:spPr>
          <a:xfrm>
            <a:off x="948571" y="2204864"/>
            <a:ext cx="74145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 connecting P3 and P5 belongs to the shared face defined by P3, P4, and P5 which is singular when D(3,4,5)=0, that is, when</a:t>
            </a:r>
          </a:p>
        </p:txBody>
      </p:sp>
      <p:sp>
        <p:nvSpPr>
          <p:cNvPr id="7" name="Shape 151"/>
          <p:cNvSpPr/>
          <p:nvPr/>
        </p:nvSpPr>
        <p:spPr>
          <a:xfrm>
            <a:off x="971600" y="3430741"/>
            <a:ext cx="74145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dividing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polynonimial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remainder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creen Shot 2016-06-24 at 16.28.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8064" y="2958952"/>
            <a:ext cx="3765337" cy="33803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8 Grupo"/>
          <p:cNvGrpSpPr/>
          <p:nvPr/>
        </p:nvGrpSpPr>
        <p:grpSpPr>
          <a:xfrm>
            <a:off x="5508104" y="4221088"/>
            <a:ext cx="792088" cy="720080"/>
            <a:chOff x="-4003210" y="3590413"/>
            <a:chExt cx="993879" cy="833478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-3754740" y="3590413"/>
              <a:ext cx="496940" cy="833478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-4003210" y="3919182"/>
              <a:ext cx="993879" cy="16669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16-06-24 at 17.09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502" y="1387491"/>
            <a:ext cx="4854253" cy="408301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364338" y="590073"/>
            <a:ext cx="733178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r>
              <a:t>Example 2: The forward kinematics of a 4-4 platform</a:t>
            </a:r>
          </a:p>
        </p:txBody>
      </p:sp>
      <p:pic>
        <p:nvPicPr>
          <p:cNvPr id="157" name="Screen Shot 2016-06-24 at 17.13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408" y="5472103"/>
            <a:ext cx="7758009" cy="49784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6303777" y="2814156"/>
            <a:ext cx="246972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Coplanar base and platform</a:t>
            </a:r>
          </a:p>
          <a:p>
            <a:endParaRPr/>
          </a:p>
          <a:p>
            <a:r>
              <a:t>24 solutions (12+12)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creen Shot 2016-06-24 at 17.44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315" y="1589949"/>
            <a:ext cx="3541979" cy="200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creen Shot 2016-06-24 at 17.48.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4178" y="1531464"/>
            <a:ext cx="3633163" cy="2529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reen Shot 2016-06-24 at 17.51.5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5763" y="3577801"/>
            <a:ext cx="3511625" cy="296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creen Shot 2016-06-24 at 17.53.3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63733" y="3596245"/>
            <a:ext cx="3505953" cy="3240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5 Grupo"/>
          <p:cNvGrpSpPr/>
          <p:nvPr/>
        </p:nvGrpSpPr>
        <p:grpSpPr>
          <a:xfrm>
            <a:off x="2438438" y="2550206"/>
            <a:ext cx="346590" cy="235427"/>
            <a:chOff x="2395516" y="1700808"/>
            <a:chExt cx="345832" cy="288032"/>
          </a:xfrm>
        </p:grpSpPr>
        <p:cxnSp>
          <p:nvCxnSpPr>
            <p:cNvPr id="7" name="6 Conector recto"/>
            <p:cNvCxnSpPr/>
            <p:nvPr/>
          </p:nvCxnSpPr>
          <p:spPr>
            <a:xfrm>
              <a:off x="2395516" y="1700808"/>
              <a:ext cx="345832" cy="28803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7 Conector recto"/>
            <p:cNvCxnSpPr/>
            <p:nvPr/>
          </p:nvCxnSpPr>
          <p:spPr>
            <a:xfrm flipH="1">
              <a:off x="2395516" y="1700808"/>
              <a:ext cx="345832" cy="28803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3" name="2 Conector recto"/>
          <p:cNvCxnSpPr/>
          <p:nvPr/>
        </p:nvCxnSpPr>
        <p:spPr>
          <a:xfrm flipV="1">
            <a:off x="2267744" y="2067065"/>
            <a:ext cx="1807248" cy="966282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Screen Shot 2016-06-24 at 17.09.1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83968" y="2783504"/>
            <a:ext cx="4448630" cy="374184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18 Forma libre"/>
          <p:cNvSpPr/>
          <p:nvPr/>
        </p:nvSpPr>
        <p:spPr>
          <a:xfrm>
            <a:off x="1318437" y="1603144"/>
            <a:ext cx="3015328" cy="1427135"/>
          </a:xfrm>
          <a:custGeom>
            <a:avLst/>
            <a:gdLst>
              <a:gd name="connsiteX0" fmla="*/ 0 w 3015328"/>
              <a:gd name="connsiteY0" fmla="*/ 470205 h 1427135"/>
              <a:gd name="connsiteX1" fmla="*/ 1382233 w 3015328"/>
              <a:gd name="connsiteY1" fmla="*/ 140596 h 1427135"/>
              <a:gd name="connsiteX2" fmla="*/ 2945219 w 3015328"/>
              <a:gd name="connsiteY2" fmla="*/ 98065 h 1427135"/>
              <a:gd name="connsiteX3" fmla="*/ 2764465 w 3015328"/>
              <a:gd name="connsiteY3" fmla="*/ 1427135 h 1427135"/>
              <a:gd name="connsiteX4" fmla="*/ 2764465 w 3015328"/>
              <a:gd name="connsiteY4" fmla="*/ 1427135 h 14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328" h="1427135">
                <a:moveTo>
                  <a:pt x="0" y="470205"/>
                </a:moveTo>
                <a:cubicBezTo>
                  <a:pt x="445681" y="336412"/>
                  <a:pt x="891363" y="202619"/>
                  <a:pt x="1382233" y="140596"/>
                </a:cubicBezTo>
                <a:cubicBezTo>
                  <a:pt x="1873103" y="78573"/>
                  <a:pt x="2714847" y="-116358"/>
                  <a:pt x="2945219" y="98065"/>
                </a:cubicBezTo>
                <a:cubicBezTo>
                  <a:pt x="3175591" y="312488"/>
                  <a:pt x="2764465" y="1427135"/>
                  <a:pt x="2764465" y="1427135"/>
                </a:cubicBezTo>
                <a:lnTo>
                  <a:pt x="2764465" y="1427135"/>
                </a:lnTo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23 Forma libre"/>
          <p:cNvSpPr/>
          <p:nvPr/>
        </p:nvSpPr>
        <p:spPr>
          <a:xfrm>
            <a:off x="5609045" y="4060556"/>
            <a:ext cx="2923395" cy="1427135"/>
          </a:xfrm>
          <a:custGeom>
            <a:avLst/>
            <a:gdLst>
              <a:gd name="connsiteX0" fmla="*/ 0 w 3015328"/>
              <a:gd name="connsiteY0" fmla="*/ 470205 h 1427135"/>
              <a:gd name="connsiteX1" fmla="*/ 1382233 w 3015328"/>
              <a:gd name="connsiteY1" fmla="*/ 140596 h 1427135"/>
              <a:gd name="connsiteX2" fmla="*/ 2945219 w 3015328"/>
              <a:gd name="connsiteY2" fmla="*/ 98065 h 1427135"/>
              <a:gd name="connsiteX3" fmla="*/ 2764465 w 3015328"/>
              <a:gd name="connsiteY3" fmla="*/ 1427135 h 1427135"/>
              <a:gd name="connsiteX4" fmla="*/ 2764465 w 3015328"/>
              <a:gd name="connsiteY4" fmla="*/ 1427135 h 14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328" h="1427135">
                <a:moveTo>
                  <a:pt x="0" y="470205"/>
                </a:moveTo>
                <a:cubicBezTo>
                  <a:pt x="445681" y="336412"/>
                  <a:pt x="891363" y="202619"/>
                  <a:pt x="1382233" y="140596"/>
                </a:cubicBezTo>
                <a:cubicBezTo>
                  <a:pt x="1873103" y="78573"/>
                  <a:pt x="2714847" y="-116358"/>
                  <a:pt x="2945219" y="98065"/>
                </a:cubicBezTo>
                <a:cubicBezTo>
                  <a:pt x="3175591" y="312488"/>
                  <a:pt x="2764465" y="1427135"/>
                  <a:pt x="2764465" y="1427135"/>
                </a:cubicBezTo>
                <a:lnTo>
                  <a:pt x="2764465" y="1427135"/>
                </a:lnTo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creen Shot 2016-06-24 at 18.57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056" y="1700808"/>
            <a:ext cx="8514488" cy="278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creen Shot 2016-06-24 at 17.13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608" y="4941168"/>
            <a:ext cx="8141384" cy="52244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640428" y="659922"/>
            <a:ext cx="27148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74477" y="1776730"/>
            <a:ext cx="81229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clearing radicals, a 52nd- degree polynomial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of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6" name="Screen Shot 2016-06-24 at 18.42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grpSp>
        <p:nvGrpSpPr>
          <p:cNvPr id="171" name="Group 171"/>
          <p:cNvGrpSpPr/>
          <p:nvPr/>
        </p:nvGrpSpPr>
        <p:grpSpPr>
          <a:xfrm>
            <a:off x="1115616" y="3405131"/>
            <a:ext cx="3085923" cy="782316"/>
            <a:chOff x="0" y="0"/>
            <a:chExt cx="3604607" cy="986245"/>
          </a:xfrm>
        </p:grpSpPr>
        <p:pic>
          <p:nvPicPr>
            <p:cNvPr id="167" name="Screen Shot 2016-06-24 at 18.40.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196" y="0"/>
              <a:ext cx="3554216" cy="407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0" name="Group 170"/>
            <p:cNvGrpSpPr/>
            <p:nvPr/>
          </p:nvGrpSpPr>
          <p:grpSpPr>
            <a:xfrm>
              <a:off x="0" y="477658"/>
              <a:ext cx="3604608" cy="508588"/>
              <a:chOff x="0" y="0"/>
              <a:chExt cx="3604607" cy="508586"/>
            </a:xfrm>
          </p:grpSpPr>
          <p:pic>
            <p:nvPicPr>
              <p:cNvPr id="168" name="Screen Shot 2016-06-24 at 18.41.28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3604608" cy="407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9" name="Screen Shot 2016-06-24 at 18.42.25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405" y="0"/>
                <a:ext cx="485469" cy="5085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72" name="Screen Shot 2016-06-24 at 18.42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190" y="1748661"/>
            <a:ext cx="454603" cy="47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reen Shot 2016-06-24 at 18.55.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6598" y="4896392"/>
            <a:ext cx="8050804" cy="146378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522913" y="2649200"/>
            <a:ext cx="776981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rod connecting P4 and P5 belongs to two shared faces (the ones defined by P4P5P6 and P3P4P5), whose associated singular terms are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6598" y="4233864"/>
            <a:ext cx="776981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After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iteratively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dividing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the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obtained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polynomia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l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by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these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two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terms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till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the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remainder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is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not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null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,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we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get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3" name="Shape 177"/>
          <p:cNvSpPr/>
          <p:nvPr/>
        </p:nvSpPr>
        <p:spPr>
          <a:xfrm>
            <a:off x="640428" y="659922"/>
            <a:ext cx="27148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</a:t>
            </a:r>
          </a:p>
        </p:txBody>
      </p:sp>
      <p:pic>
        <p:nvPicPr>
          <p:cNvPr id="14" name="Screen Shot 2016-06-24 at 17.09.1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4048" y="3716528"/>
            <a:ext cx="3728550" cy="31361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14 Grupo"/>
          <p:cNvGrpSpPr/>
          <p:nvPr/>
        </p:nvGrpSpPr>
        <p:grpSpPr>
          <a:xfrm>
            <a:off x="7020272" y="5157192"/>
            <a:ext cx="792088" cy="720080"/>
            <a:chOff x="-4003210" y="3590413"/>
            <a:chExt cx="993879" cy="833478"/>
          </a:xfrm>
        </p:grpSpPr>
        <p:cxnSp>
          <p:nvCxnSpPr>
            <p:cNvPr id="16" name="15 Conector recto"/>
            <p:cNvCxnSpPr/>
            <p:nvPr/>
          </p:nvCxnSpPr>
          <p:spPr>
            <a:xfrm>
              <a:off x="-3754740" y="3590413"/>
              <a:ext cx="496940" cy="833478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16 Conector recto"/>
            <p:cNvCxnSpPr/>
            <p:nvPr/>
          </p:nvCxnSpPr>
          <p:spPr>
            <a:xfrm flipV="1">
              <a:off x="-4003210" y="3919182"/>
              <a:ext cx="993879" cy="16669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creen Shot 2016-06-24 at 17.00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217" y="2645948"/>
            <a:ext cx="8780166" cy="335286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385897" y="659923"/>
            <a:ext cx="448046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  <p:sp>
        <p:nvSpPr>
          <p:cNvPr id="4" name="Shape 177"/>
          <p:cNvSpPr/>
          <p:nvPr/>
        </p:nvSpPr>
        <p:spPr>
          <a:xfrm>
            <a:off x="640428" y="659922"/>
            <a:ext cx="27148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 Shot 2016-06-24 at 17.02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99" y="2537564"/>
            <a:ext cx="8684302" cy="34072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77"/>
          <p:cNvSpPr/>
          <p:nvPr/>
        </p:nvSpPr>
        <p:spPr>
          <a:xfrm>
            <a:off x="640428" y="659922"/>
            <a:ext cx="27148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 Shot 2016-06-24 at 17.04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557" y="2435011"/>
            <a:ext cx="8548886" cy="36655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77"/>
          <p:cNvSpPr/>
          <p:nvPr/>
        </p:nvSpPr>
        <p:spPr>
          <a:xfrm>
            <a:off x="640428" y="659922"/>
            <a:ext cx="27148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 idx="4294967295"/>
          </p:nvPr>
        </p:nvSpPr>
        <p:spPr>
          <a:xfrm>
            <a:off x="323850" y="538162"/>
            <a:ext cx="8428038" cy="647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dirty="0"/>
              <a:t>What’s a strip of </a:t>
            </a:r>
            <a:r>
              <a:rPr dirty="0" err="1"/>
              <a:t>tetrahedra</a:t>
            </a:r>
            <a:r>
              <a:rPr dirty="0"/>
              <a:t>?</a:t>
            </a:r>
          </a:p>
        </p:txBody>
      </p:sp>
      <p:pic>
        <p:nvPicPr>
          <p:cNvPr id="115" name="Fig1.jpeg" descr="Fig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617" y="1556792"/>
            <a:ext cx="7524750" cy="4924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" name="55 Grupo"/>
          <p:cNvGrpSpPr/>
          <p:nvPr/>
        </p:nvGrpSpPr>
        <p:grpSpPr>
          <a:xfrm>
            <a:off x="2367790" y="2094862"/>
            <a:ext cx="1729940" cy="2274824"/>
            <a:chOff x="2410013" y="2120774"/>
            <a:chExt cx="1729940" cy="2274824"/>
          </a:xfrm>
        </p:grpSpPr>
        <p:cxnSp>
          <p:nvCxnSpPr>
            <p:cNvPr id="42" name="41 Conector recto"/>
            <p:cNvCxnSpPr/>
            <p:nvPr/>
          </p:nvCxnSpPr>
          <p:spPr>
            <a:xfrm>
              <a:off x="2410013" y="3099454"/>
              <a:ext cx="1729939" cy="833602"/>
            </a:xfrm>
            <a:prstGeom prst="line">
              <a:avLst/>
            </a:prstGeom>
            <a:noFill/>
            <a:ln w="76200" cap="flat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43 Conector recto"/>
            <p:cNvCxnSpPr/>
            <p:nvPr/>
          </p:nvCxnSpPr>
          <p:spPr>
            <a:xfrm flipV="1">
              <a:off x="2873122" y="3933057"/>
              <a:ext cx="1266830" cy="462541"/>
            </a:xfrm>
            <a:prstGeom prst="line">
              <a:avLst/>
            </a:prstGeom>
            <a:noFill/>
            <a:ln w="76200" cap="flat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45 Conector recto"/>
            <p:cNvCxnSpPr/>
            <p:nvPr/>
          </p:nvCxnSpPr>
          <p:spPr>
            <a:xfrm>
              <a:off x="3888431" y="2120774"/>
              <a:ext cx="251522" cy="1812282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7" name="36 Grupo"/>
          <p:cNvGrpSpPr/>
          <p:nvPr/>
        </p:nvGrpSpPr>
        <p:grpSpPr>
          <a:xfrm>
            <a:off x="1100959" y="1964434"/>
            <a:ext cx="2745249" cy="2405252"/>
            <a:chOff x="1216937" y="1988840"/>
            <a:chExt cx="2745249" cy="2405252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1216937" y="2006976"/>
              <a:ext cx="1266831" cy="106198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" name="2 Conector recto"/>
            <p:cNvCxnSpPr/>
            <p:nvPr/>
          </p:nvCxnSpPr>
          <p:spPr>
            <a:xfrm>
              <a:off x="1216937" y="1988840"/>
              <a:ext cx="1656184" cy="237626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14 Conector recto"/>
            <p:cNvCxnSpPr/>
            <p:nvPr/>
          </p:nvCxnSpPr>
          <p:spPr>
            <a:xfrm flipV="1">
              <a:off x="2483768" y="2035964"/>
              <a:ext cx="1478418" cy="106198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17 Conector recto"/>
            <p:cNvCxnSpPr/>
            <p:nvPr/>
          </p:nvCxnSpPr>
          <p:spPr>
            <a:xfrm>
              <a:off x="2483768" y="3097948"/>
              <a:ext cx="389353" cy="129614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18 Conector recto"/>
            <p:cNvCxnSpPr/>
            <p:nvPr/>
          </p:nvCxnSpPr>
          <p:spPr>
            <a:xfrm>
              <a:off x="1216937" y="2006976"/>
              <a:ext cx="2745249" cy="2898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19 Conector recto"/>
            <p:cNvCxnSpPr/>
            <p:nvPr/>
          </p:nvCxnSpPr>
          <p:spPr>
            <a:xfrm flipH="1">
              <a:off x="2873122" y="2035964"/>
              <a:ext cx="1089064" cy="235812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56 Elipse"/>
          <p:cNvSpPr/>
          <p:nvPr/>
        </p:nvSpPr>
        <p:spPr>
          <a:xfrm>
            <a:off x="899592" y="1782185"/>
            <a:ext cx="590721" cy="625354"/>
          </a:xfrm>
          <a:prstGeom prst="ellipse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" name="60 Elipse"/>
          <p:cNvSpPr/>
          <p:nvPr/>
        </p:nvSpPr>
        <p:spPr>
          <a:xfrm>
            <a:off x="7452320" y="4118385"/>
            <a:ext cx="590721" cy="625354"/>
          </a:xfrm>
          <a:prstGeom prst="ellipse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83" name="82 Grupo"/>
          <p:cNvGrpSpPr/>
          <p:nvPr/>
        </p:nvGrpSpPr>
        <p:grpSpPr>
          <a:xfrm>
            <a:off x="2339752" y="1988840"/>
            <a:ext cx="1478418" cy="2358128"/>
            <a:chOff x="2483768" y="2035964"/>
            <a:chExt cx="1478418" cy="2358128"/>
          </a:xfrm>
        </p:grpSpPr>
        <p:cxnSp>
          <p:nvCxnSpPr>
            <p:cNvPr id="86" name="85 Conector recto"/>
            <p:cNvCxnSpPr/>
            <p:nvPr/>
          </p:nvCxnSpPr>
          <p:spPr>
            <a:xfrm flipV="1">
              <a:off x="2483768" y="2035964"/>
              <a:ext cx="1478418" cy="106198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86 Conector recto"/>
            <p:cNvCxnSpPr/>
            <p:nvPr/>
          </p:nvCxnSpPr>
          <p:spPr>
            <a:xfrm>
              <a:off x="2483768" y="3097948"/>
              <a:ext cx="389353" cy="129614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9" name="88 Conector recto"/>
            <p:cNvCxnSpPr/>
            <p:nvPr/>
          </p:nvCxnSpPr>
          <p:spPr>
            <a:xfrm flipH="1">
              <a:off x="2873122" y="2035964"/>
              <a:ext cx="1089064" cy="235812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0" name="89 Grupo"/>
          <p:cNvGrpSpPr/>
          <p:nvPr/>
        </p:nvGrpSpPr>
        <p:grpSpPr>
          <a:xfrm>
            <a:off x="2699792" y="3907144"/>
            <a:ext cx="1397937" cy="1202390"/>
            <a:chOff x="-358294" y="3801868"/>
            <a:chExt cx="1397937" cy="1202390"/>
          </a:xfrm>
        </p:grpSpPr>
        <p:cxnSp>
          <p:nvCxnSpPr>
            <p:cNvPr id="91" name="90 Conector recto"/>
            <p:cNvCxnSpPr/>
            <p:nvPr/>
          </p:nvCxnSpPr>
          <p:spPr>
            <a:xfrm flipV="1">
              <a:off x="-300943" y="3801868"/>
              <a:ext cx="1340586" cy="43982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91 Conector recto"/>
            <p:cNvCxnSpPr/>
            <p:nvPr/>
          </p:nvCxnSpPr>
          <p:spPr>
            <a:xfrm flipH="1">
              <a:off x="-328981" y="4264410"/>
              <a:ext cx="28039" cy="71549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92 Conector recto"/>
            <p:cNvCxnSpPr/>
            <p:nvPr/>
          </p:nvCxnSpPr>
          <p:spPr>
            <a:xfrm flipH="1">
              <a:off x="-358294" y="3825194"/>
              <a:ext cx="1381015" cy="117906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9" name="98 Grupo"/>
          <p:cNvGrpSpPr/>
          <p:nvPr/>
        </p:nvGrpSpPr>
        <p:grpSpPr>
          <a:xfrm>
            <a:off x="2338005" y="3088249"/>
            <a:ext cx="1729939" cy="1252449"/>
            <a:chOff x="2410013" y="3099454"/>
            <a:chExt cx="1729939" cy="1252449"/>
          </a:xfrm>
        </p:grpSpPr>
        <p:cxnSp>
          <p:nvCxnSpPr>
            <p:cNvPr id="100" name="99 Conector recto"/>
            <p:cNvCxnSpPr/>
            <p:nvPr/>
          </p:nvCxnSpPr>
          <p:spPr>
            <a:xfrm>
              <a:off x="2410013" y="3099454"/>
              <a:ext cx="1729939" cy="833602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1" name="100 Conector recto"/>
            <p:cNvCxnSpPr/>
            <p:nvPr/>
          </p:nvCxnSpPr>
          <p:spPr>
            <a:xfrm flipV="1">
              <a:off x="2829152" y="3933058"/>
              <a:ext cx="1310800" cy="418845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4" name="103 Grupo"/>
          <p:cNvGrpSpPr/>
          <p:nvPr/>
        </p:nvGrpSpPr>
        <p:grpSpPr>
          <a:xfrm>
            <a:off x="2757143" y="3907144"/>
            <a:ext cx="1476064" cy="2186152"/>
            <a:chOff x="-453343" y="3649468"/>
            <a:chExt cx="1476064" cy="2186152"/>
          </a:xfrm>
        </p:grpSpPr>
        <p:cxnSp>
          <p:nvCxnSpPr>
            <p:cNvPr id="105" name="104 Conector recto"/>
            <p:cNvCxnSpPr/>
            <p:nvPr/>
          </p:nvCxnSpPr>
          <p:spPr>
            <a:xfrm flipV="1">
              <a:off x="-453343" y="3649468"/>
              <a:ext cx="1310801" cy="43982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-453342" y="4089292"/>
              <a:ext cx="1476063" cy="174632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887245" y="3672794"/>
              <a:ext cx="135476" cy="2162826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6" name="115 Grupo"/>
          <p:cNvGrpSpPr/>
          <p:nvPr/>
        </p:nvGrpSpPr>
        <p:grpSpPr>
          <a:xfrm>
            <a:off x="4080807" y="3921851"/>
            <a:ext cx="1355289" cy="2171445"/>
            <a:chOff x="-908632" y="3511775"/>
            <a:chExt cx="1355289" cy="2171445"/>
          </a:xfrm>
        </p:grpSpPr>
        <p:cxnSp>
          <p:nvCxnSpPr>
            <p:cNvPr id="117" name="116 Conector recto"/>
            <p:cNvCxnSpPr/>
            <p:nvPr/>
          </p:nvCxnSpPr>
          <p:spPr>
            <a:xfrm>
              <a:off x="-908632" y="3511775"/>
              <a:ext cx="1355289" cy="418847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118 Conector recto"/>
            <p:cNvCxnSpPr/>
            <p:nvPr/>
          </p:nvCxnSpPr>
          <p:spPr>
            <a:xfrm flipH="1">
              <a:off x="-756232" y="3930622"/>
              <a:ext cx="1202889" cy="175259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2" name="121 Grupo"/>
          <p:cNvGrpSpPr/>
          <p:nvPr/>
        </p:nvGrpSpPr>
        <p:grpSpPr>
          <a:xfrm>
            <a:off x="4067944" y="3921853"/>
            <a:ext cx="1800200" cy="1187682"/>
            <a:chOff x="-2625331" y="2993415"/>
            <a:chExt cx="2258815" cy="1374718"/>
          </a:xfrm>
        </p:grpSpPr>
        <p:cxnSp>
          <p:nvCxnSpPr>
            <p:cNvPr id="123" name="122 Conector recto"/>
            <p:cNvCxnSpPr/>
            <p:nvPr/>
          </p:nvCxnSpPr>
          <p:spPr>
            <a:xfrm>
              <a:off x="-908632" y="3478222"/>
              <a:ext cx="542116" cy="889910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4" name="123 Conector recto"/>
            <p:cNvCxnSpPr/>
            <p:nvPr/>
          </p:nvCxnSpPr>
          <p:spPr>
            <a:xfrm flipH="1" flipV="1">
              <a:off x="-2625331" y="2993415"/>
              <a:ext cx="2258815" cy="137471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1" name="130 Grupo"/>
          <p:cNvGrpSpPr/>
          <p:nvPr/>
        </p:nvGrpSpPr>
        <p:grpSpPr>
          <a:xfrm>
            <a:off x="5436095" y="2999404"/>
            <a:ext cx="720080" cy="2110131"/>
            <a:chOff x="-3302976" y="3072934"/>
            <a:chExt cx="903526" cy="2442434"/>
          </a:xfrm>
        </p:grpSpPr>
        <p:cxnSp>
          <p:nvCxnSpPr>
            <p:cNvPr id="132" name="131 Conector recto"/>
            <p:cNvCxnSpPr/>
            <p:nvPr/>
          </p:nvCxnSpPr>
          <p:spPr>
            <a:xfrm flipH="1">
              <a:off x="-2760860" y="3072934"/>
              <a:ext cx="325429" cy="244243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3" name="132 Conector recto"/>
            <p:cNvCxnSpPr/>
            <p:nvPr/>
          </p:nvCxnSpPr>
          <p:spPr>
            <a:xfrm flipV="1">
              <a:off x="-3302976" y="3074786"/>
              <a:ext cx="903526" cy="1550671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7"/>
          <p:cNvSpPr/>
          <p:nvPr/>
        </p:nvSpPr>
        <p:spPr>
          <a:xfrm>
            <a:off x="640428" y="591071"/>
            <a:ext cx="168411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s-ES_tradn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2132856"/>
            <a:ext cx="691276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_tradnl" sz="18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The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presented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technique</a:t>
            </a:r>
            <a:r>
              <a:rPr kumimoji="0" lang="es-ES_tradnl" sz="1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requires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some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symbolic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manipulations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.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Despite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this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,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it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runs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faster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than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all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global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root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finders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.</a:t>
            </a:r>
            <a:endParaRPr kumimoji="0" lang="es-ES_tradnl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221088"/>
            <a:ext cx="691276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_tradnl" sz="1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can be extended to:</a:t>
            </a:r>
          </a:p>
          <a:p>
            <a:pPr lvl="8"/>
            <a:r>
              <a:rPr kumimoji="0" lang="es-ES_tradnl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	 -  </a:t>
            </a:r>
            <a:r>
              <a:rPr kumimoji="0" lang="es-ES_tradnl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multiple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_tradnl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strips</a:t>
            </a:r>
            <a:r>
              <a:rPr kumimoji="0" lang="es-ES_tradnl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of </a:t>
            </a:r>
            <a:r>
              <a:rPr kumimoji="0" lang="es-ES_tradnl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tetrahedra</a:t>
            </a:r>
            <a:r>
              <a:rPr kumimoji="0" lang="es-ES_tradnl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, and</a:t>
            </a:r>
          </a:p>
          <a:p>
            <a:pPr lvl="8"/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-  include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endParaRPr kumimoji="0" lang="es-ES_tradnl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3105835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J.M. Porta and F. Thomas, "Closed-Form Position Analysis of Variable Geometry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Trusses”, submitted for publication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 idx="4294967295"/>
          </p:nvPr>
        </p:nvSpPr>
        <p:spPr>
          <a:xfrm>
            <a:off x="323850" y="538162"/>
            <a:ext cx="8428038" cy="647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 fontScale="90000"/>
          </a:bodyPr>
          <a:lstStyle>
            <a:lvl1pPr algn="l">
              <a:defRPr sz="2800" b="1"/>
            </a:lvl1pPr>
          </a:lstStyle>
          <a:p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traingular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degeneres,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flexes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Fig1.jpeg" descr="Fig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617" y="1556792"/>
            <a:ext cx="7524750" cy="4924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103 Grupo"/>
          <p:cNvGrpSpPr/>
          <p:nvPr/>
        </p:nvGrpSpPr>
        <p:grpSpPr>
          <a:xfrm>
            <a:off x="2757143" y="3907144"/>
            <a:ext cx="1476064" cy="2186152"/>
            <a:chOff x="-453343" y="3649468"/>
            <a:chExt cx="1476064" cy="2186152"/>
          </a:xfrm>
        </p:grpSpPr>
        <p:cxnSp>
          <p:nvCxnSpPr>
            <p:cNvPr id="105" name="104 Conector recto"/>
            <p:cNvCxnSpPr/>
            <p:nvPr/>
          </p:nvCxnSpPr>
          <p:spPr>
            <a:xfrm flipV="1">
              <a:off x="-453343" y="3649468"/>
              <a:ext cx="1310801" cy="439824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-453342" y="4089292"/>
              <a:ext cx="1476063" cy="174632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887245" y="3672794"/>
              <a:ext cx="135476" cy="2162826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3" name="42 Elipse"/>
          <p:cNvSpPr/>
          <p:nvPr/>
        </p:nvSpPr>
        <p:spPr>
          <a:xfrm>
            <a:off x="2609464" y="4190629"/>
            <a:ext cx="295360" cy="312677"/>
          </a:xfrm>
          <a:prstGeom prst="ellipse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4085527" y="5936957"/>
            <a:ext cx="295360" cy="312677"/>
          </a:xfrm>
          <a:prstGeom prst="ellipse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3937847" y="3750805"/>
            <a:ext cx="295360" cy="312677"/>
          </a:xfrm>
          <a:prstGeom prst="ellipse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83140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 idx="4294967295"/>
          </p:nvPr>
        </p:nvSpPr>
        <p:spPr>
          <a:xfrm>
            <a:off x="574005" y="548680"/>
            <a:ext cx="8428038" cy="647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problem to solve?</a:t>
            </a:r>
          </a:p>
        </p:txBody>
      </p:sp>
      <p:pic>
        <p:nvPicPr>
          <p:cNvPr id="118" name="Fig1.jpeg" descr="Fig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1656172"/>
            <a:ext cx="7524750" cy="4924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5 Grupo"/>
          <p:cNvGrpSpPr/>
          <p:nvPr/>
        </p:nvGrpSpPr>
        <p:grpSpPr>
          <a:xfrm>
            <a:off x="2987825" y="2996952"/>
            <a:ext cx="792088" cy="720080"/>
            <a:chOff x="-4025797" y="3590413"/>
            <a:chExt cx="993879" cy="833478"/>
          </a:xfrm>
        </p:grpSpPr>
        <p:cxnSp>
          <p:nvCxnSpPr>
            <p:cNvPr id="7" name="6 Conector recto"/>
            <p:cNvCxnSpPr/>
            <p:nvPr/>
          </p:nvCxnSpPr>
          <p:spPr>
            <a:xfrm>
              <a:off x="-3754740" y="3590413"/>
              <a:ext cx="496940" cy="833478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7 Conector recto"/>
            <p:cNvCxnSpPr/>
            <p:nvPr/>
          </p:nvCxnSpPr>
          <p:spPr>
            <a:xfrm flipV="1">
              <a:off x="-4025797" y="3923804"/>
              <a:ext cx="993879" cy="166696"/>
            </a:xfrm>
            <a:prstGeom prst="line">
              <a:avLst/>
            </a:prstGeom>
            <a:noFill/>
            <a:ln w="76200" cap="flat">
              <a:solidFill>
                <a:schemeClr val="bg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2" name="11 Conector recto"/>
          <p:cNvCxnSpPr/>
          <p:nvPr/>
        </p:nvCxnSpPr>
        <p:spPr>
          <a:xfrm>
            <a:off x="1194952" y="2094862"/>
            <a:ext cx="6552728" cy="2336200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4 Elipse"/>
          <p:cNvSpPr/>
          <p:nvPr/>
        </p:nvSpPr>
        <p:spPr>
          <a:xfrm>
            <a:off x="7452320" y="4118385"/>
            <a:ext cx="590721" cy="625354"/>
          </a:xfrm>
          <a:prstGeom prst="ellipse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899592" y="1782185"/>
            <a:ext cx="590721" cy="625354"/>
          </a:xfrm>
          <a:prstGeom prst="ellipse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3599892" y="1945876"/>
            <a:ext cx="4443149" cy="1483123"/>
            <a:chOff x="3599892" y="1945876"/>
            <a:chExt cx="4443149" cy="1483123"/>
          </a:xfrm>
        </p:grpSpPr>
        <p:cxnSp>
          <p:nvCxnSpPr>
            <p:cNvPr id="15" name="14 Conector curvado"/>
            <p:cNvCxnSpPr/>
            <p:nvPr/>
          </p:nvCxnSpPr>
          <p:spPr>
            <a:xfrm rot="10800000" flipV="1">
              <a:off x="3599892" y="2204864"/>
              <a:ext cx="1404158" cy="1224135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chemeClr val="bg1"/>
              </a:solidFill>
              <a:prstDash val="solid"/>
              <a:round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17 CuadroTexto"/>
            <p:cNvSpPr txBox="1"/>
            <p:nvPr/>
          </p:nvSpPr>
          <p:spPr>
            <a:xfrm>
              <a:off x="5028310" y="1945876"/>
              <a:ext cx="301473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remove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edge</a:t>
              </a:r>
              <a:endParaRPr kumimoji="0" lang="es-ES_tradnl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4788025" y="3356991"/>
            <a:ext cx="3391702" cy="3144544"/>
            <a:chOff x="3917904" y="2852934"/>
            <a:chExt cx="3391702" cy="3144544"/>
          </a:xfrm>
        </p:grpSpPr>
        <p:cxnSp>
          <p:nvCxnSpPr>
            <p:cNvPr id="25" name="24 Conector curvado"/>
            <p:cNvCxnSpPr/>
            <p:nvPr/>
          </p:nvCxnSpPr>
          <p:spPr>
            <a:xfrm rot="16200000" flipV="1">
              <a:off x="3476854" y="3293984"/>
              <a:ext cx="1944217" cy="1062118"/>
            </a:xfrm>
            <a:prstGeom prst="curvedConnector3">
              <a:avLst>
                <a:gd name="adj1" fmla="val 20783"/>
              </a:avLst>
            </a:prstGeom>
            <a:noFill/>
            <a:ln w="25400" cap="flat">
              <a:solidFill>
                <a:schemeClr val="bg1"/>
              </a:solidFill>
              <a:prstDash val="solid"/>
              <a:round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6" name="25 CuadroTexto"/>
            <p:cNvSpPr txBox="1"/>
            <p:nvPr/>
          </p:nvSpPr>
          <p:spPr>
            <a:xfrm>
              <a:off x="4565975" y="4797151"/>
              <a:ext cx="2743631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impose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between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es-ES_tradnl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endpoints</a:t>
              </a:r>
              <a:endParaRPr kumimoji="0" lang="es-ES_tradnl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endParaRPr>
            </a:p>
          </p:txBody>
        </p:sp>
      </p:grpSp>
      <p:sp>
        <p:nvSpPr>
          <p:cNvPr id="34" name="33 CuadroTexto"/>
          <p:cNvSpPr txBox="1"/>
          <p:nvPr/>
        </p:nvSpPr>
        <p:spPr>
          <a:xfrm>
            <a:off x="827584" y="4911553"/>
            <a:ext cx="309634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_trad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s-ES_trad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_trad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impose</a:t>
            </a:r>
            <a:r>
              <a:rPr lang="es-ES_trad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s-ES_tradnl" sz="24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rientations</a:t>
            </a:r>
            <a:r>
              <a:rPr kumimoji="0" lang="es-ES_tradnl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of </a:t>
            </a:r>
            <a:r>
              <a:rPr kumimoji="0" lang="es-ES_tradnl" sz="2400" b="1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the</a:t>
            </a:r>
            <a:r>
              <a:rPr kumimoji="0" lang="es-ES_tradnl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2400" b="1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tetrahedra</a:t>
            </a: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5" name="Shape 117"/>
          <p:cNvSpPr txBox="1">
            <a:spLocks/>
          </p:cNvSpPr>
          <p:nvPr/>
        </p:nvSpPr>
        <p:spPr>
          <a:xfrm>
            <a:off x="726405" y="1197123"/>
            <a:ext cx="84280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Find of possible assembly modes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 idx="4294967295"/>
          </p:nvPr>
        </p:nvSpPr>
        <p:spPr>
          <a:xfrm>
            <a:off x="323850" y="538162"/>
            <a:ext cx="8428038" cy="647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the presentation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4294967295"/>
          </p:nvPr>
        </p:nvSpPr>
        <p:spPr>
          <a:xfrm>
            <a:off x="1331912" y="1916112"/>
            <a:ext cx="7550151" cy="41767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 algn="just">
              <a:spcBef>
                <a:spcPts val="500"/>
              </a:spcBef>
              <a:buNone/>
              <a:defRPr sz="2400">
                <a:solidFill>
                  <a:srgbClr val="595959"/>
                </a:solidFill>
              </a:defRPr>
            </a:pPr>
            <a:endParaRPr dirty="0"/>
          </a:p>
          <a:p>
            <a:pPr marL="0" indent="0" algn="just">
              <a:spcBef>
                <a:spcPts val="500"/>
              </a:spcBef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lang="es-ES_tradnl" dirty="0" smtClean="0"/>
              <a:t>A </a:t>
            </a:r>
            <a:r>
              <a:rPr lang="es-ES_tradnl" dirty="0" err="1" smtClean="0"/>
              <a:t>substitution</a:t>
            </a:r>
            <a:r>
              <a:rPr lang="es-ES_tradnl" dirty="0" smtClean="0"/>
              <a:t> </a:t>
            </a:r>
            <a:r>
              <a:rPr lang="es-ES_tradnl" dirty="0" smtClean="0"/>
              <a:t>rule to derive a </a:t>
            </a:r>
            <a:r>
              <a:rPr lang="es-ES_tradnl" dirty="0" err="1" smtClean="0"/>
              <a:t>scalar</a:t>
            </a:r>
            <a:r>
              <a:rPr lang="es-ES_tradnl" dirty="0" smtClean="0"/>
              <a:t> </a:t>
            </a:r>
            <a:r>
              <a:rPr lang="es-ES_tradnl" dirty="0" err="1" smtClean="0"/>
              <a:t>closure</a:t>
            </a:r>
            <a:r>
              <a:rPr lang="es-ES_tradnl" dirty="0" smtClean="0"/>
              <a:t> </a:t>
            </a:r>
            <a:r>
              <a:rPr lang="es-ES_tradnl" dirty="0" err="1" smtClean="0"/>
              <a:t>condition</a:t>
            </a:r>
            <a:endParaRPr lang="es-ES_tradnl" dirty="0" smtClean="0"/>
          </a:p>
          <a:p>
            <a:pPr marL="0" indent="0" algn="just">
              <a:spcBef>
                <a:spcPts val="500"/>
              </a:spcBef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s-ES_tradnl" dirty="0"/>
              <a:t> </a:t>
            </a:r>
            <a:r>
              <a:rPr lang="es-ES_tradnl" dirty="0" err="1" smtClean="0"/>
              <a:t>Deriving</a:t>
            </a:r>
            <a:r>
              <a:rPr lang="es-ES_tradnl" dirty="0" smtClean="0"/>
              <a:t> a </a:t>
            </a:r>
            <a:r>
              <a:rPr lang="es-ES_tradnl" dirty="0" err="1" smtClean="0"/>
              <a:t>closure</a:t>
            </a:r>
            <a:r>
              <a:rPr lang="es-ES_tradnl" dirty="0" smtClean="0"/>
              <a:t> </a:t>
            </a:r>
            <a:r>
              <a:rPr lang="es-ES_tradnl" dirty="0" err="1" smtClean="0"/>
              <a:t>polynomial</a:t>
            </a:r>
            <a:endParaRPr dirty="0"/>
          </a:p>
          <a:p>
            <a:pPr marL="0" indent="0" algn="just">
              <a:spcBef>
                <a:spcPts val="500"/>
              </a:spcBef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smtClean="0"/>
              <a:t>Example</a:t>
            </a:r>
            <a:r>
              <a:rPr lang="es-ES_tradnl" dirty="0" smtClean="0"/>
              <a:t>s</a:t>
            </a:r>
          </a:p>
          <a:p>
            <a:pPr marL="447675" lvl="1" indent="0" algn="just">
              <a:spcBef>
                <a:spcPts val="500"/>
              </a:spcBef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s-ES_tradnl" dirty="0"/>
              <a:t> </a:t>
            </a:r>
            <a:r>
              <a:rPr lang="es-ES_tradnl" dirty="0" smtClean="0"/>
              <a:t>Forward </a:t>
            </a:r>
            <a:r>
              <a:rPr lang="es-ES_tradnl" dirty="0" err="1" smtClean="0"/>
              <a:t>kinematics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decoupled</a:t>
            </a:r>
            <a:r>
              <a:rPr lang="es-ES_tradnl" dirty="0" smtClean="0"/>
              <a:t> </a:t>
            </a:r>
            <a:r>
              <a:rPr lang="es-ES_tradnl" dirty="0" err="1" smtClean="0"/>
              <a:t>platform</a:t>
            </a:r>
            <a:endParaRPr lang="es-ES_tradnl" dirty="0" smtClean="0"/>
          </a:p>
          <a:p>
            <a:pPr marL="447675" lvl="1" indent="0" algn="just">
              <a:spcBef>
                <a:spcPts val="500"/>
              </a:spcBef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s-ES_tradnl" dirty="0" smtClean="0"/>
              <a:t> Forward </a:t>
            </a:r>
            <a:r>
              <a:rPr lang="es-ES_tradnl" dirty="0" err="1" smtClean="0"/>
              <a:t>kinematics</a:t>
            </a:r>
            <a:r>
              <a:rPr lang="es-ES_tradnl" dirty="0" smtClean="0"/>
              <a:t> of a 4-4 </a:t>
            </a:r>
            <a:r>
              <a:rPr lang="es-ES_tradnl" dirty="0" err="1" smtClean="0"/>
              <a:t>Gough</a:t>
            </a:r>
            <a:r>
              <a:rPr lang="es-ES_tradnl" dirty="0" smtClean="0"/>
              <a:t>-Stewart </a:t>
            </a:r>
            <a:r>
              <a:rPr lang="es-ES_tradnl" dirty="0" err="1" smtClean="0"/>
              <a:t>platform</a:t>
            </a:r>
            <a:endParaRPr dirty="0"/>
          </a:p>
          <a:p>
            <a:pPr marL="0" indent="0" algn="just">
              <a:spcBef>
                <a:spcPts val="500"/>
              </a:spcBef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345426" y="590073"/>
            <a:ext cx="296811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rule</a:t>
            </a:r>
          </a:p>
        </p:txBody>
      </p:sp>
      <p:pic>
        <p:nvPicPr>
          <p:cNvPr id="125" name="Screen Shot 2016-06-24 at 15.58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561" y="5461153"/>
            <a:ext cx="7822928" cy="1064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creen Shot 2016-06-24 at 16.11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5177" y="2567058"/>
            <a:ext cx="1038007" cy="7254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36 Grupo"/>
          <p:cNvGrpSpPr/>
          <p:nvPr/>
        </p:nvGrpSpPr>
        <p:grpSpPr>
          <a:xfrm>
            <a:off x="6392321" y="1238271"/>
            <a:ext cx="4441871" cy="3217963"/>
            <a:chOff x="6392321" y="1238271"/>
            <a:chExt cx="4441871" cy="3217963"/>
          </a:xfrm>
        </p:grpSpPr>
        <p:pic>
          <p:nvPicPr>
            <p:cNvPr id="128" name="Screen Shot 2016-06-24 at 16.09.18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92321" y="1238271"/>
              <a:ext cx="2702586" cy="321796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0" name="Screen Shot 2016-06-24 at 16.12.04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31606" y="1766450"/>
              <a:ext cx="2702586" cy="1973054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27" name="Screen Shot 2016-06-24 at 16.07.0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6144" y="1299990"/>
            <a:ext cx="4140419" cy="3430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26 Grupo"/>
          <p:cNvGrpSpPr/>
          <p:nvPr/>
        </p:nvGrpSpPr>
        <p:grpSpPr>
          <a:xfrm>
            <a:off x="2748816" y="1269128"/>
            <a:ext cx="1937484" cy="3860024"/>
            <a:chOff x="2748816" y="1238273"/>
            <a:chExt cx="1937484" cy="3860024"/>
          </a:xfrm>
        </p:grpSpPr>
        <p:cxnSp>
          <p:nvCxnSpPr>
            <p:cNvPr id="3" name="2 Conector recto"/>
            <p:cNvCxnSpPr/>
            <p:nvPr/>
          </p:nvCxnSpPr>
          <p:spPr>
            <a:xfrm flipH="1" flipV="1">
              <a:off x="4067944" y="1238273"/>
              <a:ext cx="83878" cy="35967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10 Conector recto"/>
            <p:cNvCxnSpPr/>
            <p:nvPr/>
          </p:nvCxnSpPr>
          <p:spPr>
            <a:xfrm flipH="1" flipV="1">
              <a:off x="4444752" y="4425380"/>
              <a:ext cx="55240" cy="67291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11 Conector recto"/>
            <p:cNvCxnSpPr/>
            <p:nvPr/>
          </p:nvCxnSpPr>
          <p:spPr>
            <a:xfrm flipV="1">
              <a:off x="4067944" y="4425379"/>
              <a:ext cx="335512" cy="21974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12 Conector recto"/>
            <p:cNvCxnSpPr/>
            <p:nvPr/>
          </p:nvCxnSpPr>
          <p:spPr>
            <a:xfrm flipH="1" flipV="1">
              <a:off x="3275856" y="3542161"/>
              <a:ext cx="72008" cy="914074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14 Conector recto"/>
            <p:cNvCxnSpPr/>
            <p:nvPr/>
          </p:nvCxnSpPr>
          <p:spPr>
            <a:xfrm flipH="1" flipV="1">
              <a:off x="2748816" y="1766453"/>
              <a:ext cx="285806" cy="76975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15 Conector recto"/>
            <p:cNvCxnSpPr/>
            <p:nvPr/>
          </p:nvCxnSpPr>
          <p:spPr>
            <a:xfrm flipV="1">
              <a:off x="4444752" y="3933057"/>
              <a:ext cx="241548" cy="49232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33 Conector recto"/>
            <p:cNvCxnSpPr/>
            <p:nvPr/>
          </p:nvCxnSpPr>
          <p:spPr>
            <a:xfrm flipH="1" flipV="1">
              <a:off x="4235700" y="1669953"/>
              <a:ext cx="329826" cy="41893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58" name="57 Conector curvado"/>
          <p:cNvCxnSpPr>
            <a:endCxn id="125" idx="0"/>
          </p:cNvCxnSpPr>
          <p:nvPr/>
        </p:nvCxnSpPr>
        <p:spPr>
          <a:xfrm rot="10800000" flipV="1">
            <a:off x="4819026" y="2752977"/>
            <a:ext cx="3137351" cy="2708176"/>
          </a:xfrm>
          <a:prstGeom prst="curved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66 Rectángulo"/>
          <p:cNvSpPr/>
          <p:nvPr/>
        </p:nvSpPr>
        <p:spPr>
          <a:xfrm flipV="1">
            <a:off x="1043608" y="5517232"/>
            <a:ext cx="7632848" cy="1008112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691679" y="5991802"/>
            <a:ext cx="1074673" cy="44707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2950310" y="5797752"/>
            <a:ext cx="2125745" cy="44707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084168" y="5797752"/>
            <a:ext cx="1184174" cy="44707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7340350" y="5797752"/>
            <a:ext cx="1184174" cy="44707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92471" y="2204864"/>
            <a:ext cx="6339966" cy="273630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6" name="Screen Shot 2016-06-24 at 16.03.44.png"/>
          <p:cNvPicPr>
            <a:picLocks noChangeAspect="1"/>
          </p:cNvPicPr>
          <p:nvPr/>
        </p:nvPicPr>
        <p:blipFill>
          <a:blip r:embed="rId7">
            <a:extLst/>
          </a:blip>
          <a:srcRect t="2867"/>
          <a:stretch>
            <a:fillRect/>
          </a:stretch>
        </p:blipFill>
        <p:spPr>
          <a:xfrm>
            <a:off x="1927826" y="2774641"/>
            <a:ext cx="5516948" cy="1720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1" grpId="0" animBg="1"/>
      <p:bldP spid="22" grpId="0" animBg="1"/>
      <p:bldP spid="23" grpId="0" animBg="1"/>
      <p:bldP spid="24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442779" y="548680"/>
            <a:ext cx="7416801" cy="57606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Autofit/>
          </a:bodyPr>
          <a:lstStyle>
            <a:lvl1pPr algn="l" defTabSz="603504">
              <a:defRPr sz="1848" b="1"/>
            </a:lvl1pPr>
          </a:lstStyle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Clearing radicals</a:t>
            </a:r>
          </a:p>
        </p:txBody>
      </p:sp>
      <p:pic>
        <p:nvPicPr>
          <p:cNvPr id="133" name="Screen Shot 2016-06-24 at 16.19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664" y="2521225"/>
            <a:ext cx="5762250" cy="77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reen Shot 2016-06-24 at 16.24.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256" y="3626855"/>
            <a:ext cx="7577488" cy="738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creen Shot 2016-06-24 at 16.25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3568" y="4642763"/>
            <a:ext cx="7677176" cy="6584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827584" y="1700808"/>
            <a:ext cx="753316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After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iteratively</a:t>
            </a:r>
            <a:r>
              <a:rPr kumimoji="0" lang="es-ES_tradn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applying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this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substitution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rule,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we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end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up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with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a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closure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condition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containing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nested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 </a:t>
            </a:r>
            <a:r>
              <a:rPr kumimoji="0" lang="es-ES_tradnl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radicals</a:t>
            </a:r>
            <a:r>
              <a:rPr kumimoji="0" lang="es-ES_tradnl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.  </a:t>
            </a:r>
            <a:endParaRPr kumimoji="0" lang="es-ES_trad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reen Shot 2016-06-24 at 16.28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0799" y="1268760"/>
            <a:ext cx="5082402" cy="456279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258769" y="590073"/>
            <a:ext cx="88550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The forward kinematics of the decoupled platform</a:t>
            </a:r>
          </a:p>
        </p:txBody>
      </p:sp>
      <p:pic>
        <p:nvPicPr>
          <p:cNvPr id="139" name="Screen Shot 2016-06-24 at 16.51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201" y="4728434"/>
            <a:ext cx="8516198" cy="53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creen Shot 2016-06-24 at 16.51.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3222" y="5547702"/>
            <a:ext cx="8505771" cy="779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creen Shot 2016-06-24 at 16.29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716" y="1298879"/>
            <a:ext cx="3859600" cy="249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 Shot 2016-06-24 at 16.32.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9751" y="1273175"/>
            <a:ext cx="3565157" cy="3070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Screen Shot 2016-06-24 at 16.33.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41348" y="4067716"/>
            <a:ext cx="5093185" cy="277956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38"/>
          <p:cNvSpPr/>
          <p:nvPr/>
        </p:nvSpPr>
        <p:spPr>
          <a:xfrm>
            <a:off x="258769" y="590073"/>
            <a:ext cx="88550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The forward kinematics of the decoupled platform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2339752" y="1916832"/>
            <a:ext cx="345832" cy="288032"/>
            <a:chOff x="2395516" y="1700808"/>
            <a:chExt cx="345832" cy="288032"/>
          </a:xfrm>
        </p:grpSpPr>
        <p:cxnSp>
          <p:nvCxnSpPr>
            <p:cNvPr id="3" name="2 Conector recto"/>
            <p:cNvCxnSpPr/>
            <p:nvPr/>
          </p:nvCxnSpPr>
          <p:spPr>
            <a:xfrm>
              <a:off x="2395516" y="1700808"/>
              <a:ext cx="345832" cy="28803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7 Conector recto"/>
            <p:cNvCxnSpPr/>
            <p:nvPr/>
          </p:nvCxnSpPr>
          <p:spPr>
            <a:xfrm flipH="1">
              <a:off x="2395516" y="1700808"/>
              <a:ext cx="345832" cy="28803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16 Forma libre"/>
          <p:cNvSpPr/>
          <p:nvPr/>
        </p:nvSpPr>
        <p:spPr>
          <a:xfrm>
            <a:off x="1084521" y="1392859"/>
            <a:ext cx="2806995" cy="712388"/>
          </a:xfrm>
          <a:custGeom>
            <a:avLst/>
            <a:gdLst>
              <a:gd name="connsiteX0" fmla="*/ 0 w 2806995"/>
              <a:gd name="connsiteY0" fmla="*/ 701755 h 712388"/>
              <a:gd name="connsiteX1" fmla="*/ 1382232 w 2806995"/>
              <a:gd name="connsiteY1" fmla="*/ 6 h 712388"/>
              <a:gd name="connsiteX2" fmla="*/ 2806995 w 2806995"/>
              <a:gd name="connsiteY2" fmla="*/ 712388 h 71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6995" h="712388">
                <a:moveTo>
                  <a:pt x="0" y="701755"/>
                </a:moveTo>
                <a:cubicBezTo>
                  <a:pt x="457200" y="349994"/>
                  <a:pt x="914400" y="-1766"/>
                  <a:pt x="1382232" y="6"/>
                </a:cubicBezTo>
                <a:cubicBezTo>
                  <a:pt x="1850064" y="1778"/>
                  <a:pt x="2493335" y="538723"/>
                  <a:pt x="2806995" y="712388"/>
                </a:cubicBezTo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131841" y="3798429"/>
            <a:ext cx="2448272" cy="1423079"/>
          </a:xfrm>
          <a:custGeom>
            <a:avLst/>
            <a:gdLst>
              <a:gd name="connsiteX0" fmla="*/ 0 w 2806995"/>
              <a:gd name="connsiteY0" fmla="*/ 701755 h 712388"/>
              <a:gd name="connsiteX1" fmla="*/ 1382232 w 2806995"/>
              <a:gd name="connsiteY1" fmla="*/ 6 h 712388"/>
              <a:gd name="connsiteX2" fmla="*/ 2806995 w 2806995"/>
              <a:gd name="connsiteY2" fmla="*/ 712388 h 71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6995" h="712388">
                <a:moveTo>
                  <a:pt x="0" y="701755"/>
                </a:moveTo>
                <a:cubicBezTo>
                  <a:pt x="457200" y="349994"/>
                  <a:pt x="914400" y="-1766"/>
                  <a:pt x="1382232" y="6"/>
                </a:cubicBezTo>
                <a:cubicBezTo>
                  <a:pt x="1850064" y="1778"/>
                  <a:pt x="2493335" y="538723"/>
                  <a:pt x="2806995" y="712388"/>
                </a:cubicBezTo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2" name="Screen Shot 2016-06-24 at 16.28.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0278" y="1916832"/>
            <a:ext cx="4601153" cy="4130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1" grpId="0" animBg="1"/>
    </p:bldLst>
  </p:timing>
</p:sld>
</file>

<file path=ppt/theme/theme1.xml><?xml version="1.0" encoding="utf-8"?>
<a:theme xmlns:a="http://schemas.openxmlformats.org/drawingml/2006/main" name="IRI 2013">
  <a:themeElements>
    <a:clrScheme name="IRI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IRI 2013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IRI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RI 2013">
  <a:themeElements>
    <a:clrScheme name="IRI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IRI 2013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IRI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388</Words>
  <Application>Microsoft Office PowerPoint</Application>
  <PresentationFormat>Presentación en pantalla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IRI 2013</vt:lpstr>
      <vt:lpstr>Closure Polynomials for  Strips of Tetrahedra</vt:lpstr>
      <vt:lpstr>What’s a strip of tetrahedra?</vt:lpstr>
      <vt:lpstr>If shared traingular face degeneres, the structure flexes …</vt:lpstr>
      <vt:lpstr>What’s the problem to solve?</vt:lpstr>
      <vt:lpstr>Outline of the presentation</vt:lpstr>
      <vt:lpstr>Presentación de PowerPoint</vt:lpstr>
      <vt:lpstr>Clearing radicals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Closure Polynomials for  Strips of Tetrahedra</dc:title>
  <dc:creator>Fede</dc:creator>
  <cp:lastModifiedBy>Fede</cp:lastModifiedBy>
  <cp:revision>45</cp:revision>
  <dcterms:modified xsi:type="dcterms:W3CDTF">2016-06-25T13:45:28Z</dcterms:modified>
</cp:coreProperties>
</file>