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1638" y="-108"/>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 xmlns:p14="http://schemas.microsoft.com/office/powerpoint/2010/main" val="2813585071"/>
      </p:ext>
    </p:extLst>
  </p:cSld>
  <p:clrMap bg1="lt1" tx1="dk1" bg2="lt2" tx2="dk2" accent1="accent1" accent2="accent2" accent3="accent3" accent4="accent4" accent5="accent5" accent6="accent6" hlink="hlink" folHlink="folHlink"/>
  <p:notesStyle>
    <a:lvl1pPr defTabSz="1302892" latinLnBrk="0">
      <a:defRPr sz="1600">
        <a:latin typeface="+mn-lt"/>
        <a:ea typeface="+mn-ea"/>
        <a:cs typeface="+mn-cs"/>
        <a:sym typeface="Helvetica Neue"/>
      </a:defRPr>
    </a:lvl1pPr>
    <a:lvl2pPr indent="228600" defTabSz="1302892" latinLnBrk="0">
      <a:defRPr sz="1600">
        <a:latin typeface="+mn-lt"/>
        <a:ea typeface="+mn-ea"/>
        <a:cs typeface="+mn-cs"/>
        <a:sym typeface="Helvetica Neue"/>
      </a:defRPr>
    </a:lvl2pPr>
    <a:lvl3pPr indent="457200" defTabSz="1302892" latinLnBrk="0">
      <a:defRPr sz="1600">
        <a:latin typeface="+mn-lt"/>
        <a:ea typeface="+mn-ea"/>
        <a:cs typeface="+mn-cs"/>
        <a:sym typeface="Helvetica Neue"/>
      </a:defRPr>
    </a:lvl3pPr>
    <a:lvl4pPr indent="685800" defTabSz="1302892" latinLnBrk="0">
      <a:defRPr sz="1600">
        <a:latin typeface="+mn-lt"/>
        <a:ea typeface="+mn-ea"/>
        <a:cs typeface="+mn-cs"/>
        <a:sym typeface="Helvetica Neue"/>
      </a:defRPr>
    </a:lvl4pPr>
    <a:lvl5pPr indent="914400" defTabSz="1302892" latinLnBrk="0">
      <a:defRPr sz="1600">
        <a:latin typeface="+mn-lt"/>
        <a:ea typeface="+mn-ea"/>
        <a:cs typeface="+mn-cs"/>
        <a:sym typeface="Helvetica Neue"/>
      </a:defRPr>
    </a:lvl5pPr>
    <a:lvl6pPr indent="1143000" defTabSz="1302892" latinLnBrk="0">
      <a:defRPr sz="1600">
        <a:latin typeface="+mn-lt"/>
        <a:ea typeface="+mn-ea"/>
        <a:cs typeface="+mn-cs"/>
        <a:sym typeface="Helvetica Neue"/>
      </a:defRPr>
    </a:lvl6pPr>
    <a:lvl7pPr indent="1371600" defTabSz="1302892" latinLnBrk="0">
      <a:defRPr sz="1600">
        <a:latin typeface="+mn-lt"/>
        <a:ea typeface="+mn-ea"/>
        <a:cs typeface="+mn-cs"/>
        <a:sym typeface="Helvetica Neue"/>
      </a:defRPr>
    </a:lvl7pPr>
    <a:lvl8pPr indent="1600200" defTabSz="1302892" latinLnBrk="0">
      <a:defRPr sz="1600">
        <a:latin typeface="+mn-lt"/>
        <a:ea typeface="+mn-ea"/>
        <a:cs typeface="+mn-cs"/>
        <a:sym typeface="Helvetica Neue"/>
      </a:defRPr>
    </a:lvl8pPr>
    <a:lvl9pPr indent="1828800" defTabSz="1302892" latinLnBrk="0">
      <a:defRPr sz="16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nd Content 0 (còpia)">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Neta">
    <p:spTree>
      <p:nvGrpSpPr>
        <p:cNvPr id="1" name=""/>
        <p:cNvGrpSpPr/>
        <p:nvPr/>
      </p:nvGrpSpPr>
      <p:grpSpPr>
        <a:xfrm>
          <a:off x="0" y="0"/>
          <a:ext cx="0" cy="0"/>
          <a:chOff x="0" y="0"/>
          <a:chExt cx="0" cy="0"/>
        </a:xfrm>
      </p:grpSpPr>
      <p:pic>
        <p:nvPicPr>
          <p:cNvPr id="21" name="Captura de pantalla 2018-04-16 a les 15.58.25.png"/>
          <p:cNvPicPr>
            <a:picLocks noChangeAspect="1"/>
          </p:cNvPicPr>
          <p:nvPr/>
        </p:nvPicPr>
        <p:blipFill>
          <a:blip r:embed="rId2" cstate="print">
            <a:extLst/>
          </a:blip>
          <a:stretch>
            <a:fillRect/>
          </a:stretch>
        </p:blipFill>
        <p:spPr>
          <a:xfrm>
            <a:off x="-33597" y="-12700"/>
            <a:ext cx="13063516" cy="9804427"/>
          </a:xfrm>
          <a:prstGeom prst="rect">
            <a:avLst/>
          </a:prstGeom>
          <a:ln w="12700">
            <a:miter lim="400000"/>
          </a:ln>
        </p:spPr>
      </p:pic>
      <p:sp>
        <p:nvSpPr>
          <p:cNvPr id="22" name="Shape 22"/>
          <p:cNvSpPr>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469311" y="9157292"/>
            <a:ext cx="10363385" cy="38927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defTabSz="651446">
              <a:defRPr sz="1800">
                <a:solidFill>
                  <a:srgbClr val="929292"/>
                </a:solidFill>
                <a:latin typeface="Arial"/>
                <a:ea typeface="Arial"/>
                <a:cs typeface="Arial"/>
                <a:sym typeface="Arial"/>
              </a:defRPr>
            </a:pPr>
            <a:r>
              <a:t>“Ethics in Social Robotics” based on </a:t>
            </a:r>
            <a:r>
              <a:rPr b="1" i="1"/>
              <a:t>The Vestigial Heart</a:t>
            </a:r>
            <a:r>
              <a:t> @ MIT Press, 2018</a:t>
            </a:r>
          </a:p>
        </p:txBody>
      </p:sp>
      <p:sp>
        <p:nvSpPr>
          <p:cNvPr id="3" name="Shape 3"/>
          <p:cNvSpPr/>
          <p:nvPr/>
        </p:nvSpPr>
        <p:spPr>
          <a:xfrm>
            <a:off x="512101" y="9160579"/>
            <a:ext cx="12068150" cy="1"/>
          </a:xfrm>
          <a:prstGeom prst="line">
            <a:avLst/>
          </a:prstGeom>
          <a:ln w="25400">
            <a:solidFill>
              <a:srgbClr val="C0C0C0"/>
            </a:solidFill>
          </a:ln>
        </p:spPr>
        <p:txBody>
          <a:bodyPr lIns="65023" tIns="65023" rIns="65023" bIns="65023"/>
          <a:lstStyle/>
          <a:p>
            <a:endParaRPr/>
          </a:p>
        </p:txBody>
      </p:sp>
      <p:sp>
        <p:nvSpPr>
          <p:cNvPr id="4" name="Shape 4"/>
          <p:cNvSpPr/>
          <p:nvPr/>
        </p:nvSpPr>
        <p:spPr>
          <a:xfrm>
            <a:off x="512049" y="9566980"/>
            <a:ext cx="12068150" cy="1"/>
          </a:xfrm>
          <a:prstGeom prst="line">
            <a:avLst/>
          </a:prstGeom>
          <a:ln w="25400">
            <a:solidFill>
              <a:srgbClr val="C0C0C0"/>
            </a:solidFill>
          </a:ln>
        </p:spPr>
        <p:txBody>
          <a:bodyPr lIns="65023" tIns="65023" rIns="65023" bIns="65023"/>
          <a:lstStyle/>
          <a:p>
            <a:endParaRPr/>
          </a:p>
        </p:txBody>
      </p:sp>
      <p:sp>
        <p:nvSpPr>
          <p:cNvPr id="5" name="Shape 5"/>
          <p:cNvSpPr>
            <a:spLocks noGrp="1"/>
          </p:cNvSpPr>
          <p:nvPr>
            <p:ph type="title"/>
          </p:nvPr>
        </p:nvSpPr>
        <p:spPr>
          <a:xfrm>
            <a:off x="468324" y="328213"/>
            <a:ext cx="12068150" cy="12938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Text del títol</a:t>
            </a:r>
          </a:p>
        </p:txBody>
      </p:sp>
      <p:sp>
        <p:nvSpPr>
          <p:cNvPr id="6" name="Shape 6"/>
          <p:cNvSpPr>
            <a:spLocks noGrp="1"/>
          </p:cNvSpPr>
          <p:nvPr>
            <p:ph type="body" idx="1"/>
          </p:nvPr>
        </p:nvSpPr>
        <p:spPr>
          <a:xfrm>
            <a:off x="650239" y="2341423"/>
            <a:ext cx="11704320" cy="64254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Nivell del cos u</a:t>
            </a:r>
          </a:p>
          <a:p>
            <a:pPr lvl="1"/>
            <a:r>
              <a:t>Nivell del cos dos</a:t>
            </a:r>
          </a:p>
          <a:p>
            <a:pPr lvl="2"/>
            <a:r>
              <a:t>Nivell del cos tres</a:t>
            </a:r>
          </a:p>
          <a:p>
            <a:pPr lvl="3"/>
            <a:r>
              <a:t>Nivell del cos quatre</a:t>
            </a:r>
          </a:p>
          <a:p>
            <a:pPr lvl="4"/>
            <a:r>
              <a:t>Nivell del cos cinc</a:t>
            </a:r>
          </a:p>
        </p:txBody>
      </p:sp>
      <p:sp>
        <p:nvSpPr>
          <p:cNvPr id="7" name="Shape 7"/>
          <p:cNvSpPr>
            <a:spLocks noGrp="1"/>
          </p:cNvSpPr>
          <p:nvPr>
            <p:ph type="sldNum" sz="quarter" idx="2"/>
          </p:nvPr>
        </p:nvSpPr>
        <p:spPr>
          <a:xfrm>
            <a:off x="12002829" y="9063080"/>
            <a:ext cx="351731" cy="368301"/>
          </a:xfrm>
          <a:prstGeom prst="rect">
            <a:avLst/>
          </a:prstGeom>
          <a:ln w="12700">
            <a:miter lim="400000"/>
          </a:ln>
        </p:spPr>
        <p:txBody>
          <a:bodyPr wrap="none" lIns="0" tIns="0" rIns="0" bIns="0">
            <a:spAutoFit/>
          </a:bodyPr>
          <a:lstStyle>
            <a:lvl1pPr algn="r">
              <a:defRPr>
                <a:solidFill>
                  <a:srgbClr val="888888"/>
                </a:solidFill>
                <a:latin typeface="+mj-lt"/>
                <a:ea typeface="+mj-ea"/>
                <a:cs typeface="+mj-cs"/>
                <a:sym typeface="Helvetica"/>
              </a:defRPr>
            </a:lvl1pPr>
          </a:lstStyle>
          <a:p>
            <a:fld id="{86CB4B4D-7CA3-9044-876B-883B54F8677D}" type="slidenum">
              <a: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1pPr>
      <a:lvl2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2pPr>
      <a:lvl3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3pPr>
      <a:lvl4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4pPr>
      <a:lvl5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5pPr>
      <a:lvl6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6pPr>
      <a:lvl7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7pPr>
      <a:lvl8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8pPr>
      <a:lvl9pPr marL="0" marR="0" indent="0" algn="l" defTabSz="1302892" rtl="0" latinLnBrk="0">
        <a:lnSpc>
          <a:spcPts val="3800"/>
        </a:lnSpc>
        <a:spcBef>
          <a:spcPts val="0"/>
        </a:spcBef>
        <a:spcAft>
          <a:spcPts val="0"/>
        </a:spcAft>
        <a:buClrTx/>
        <a:buSzTx/>
        <a:buFontTx/>
        <a:buNone/>
        <a:tabLst/>
        <a:defRPr sz="3400" b="0" i="0" u="none" strike="noStrike" cap="none" spc="-141" baseline="0">
          <a:ln>
            <a:noFill/>
          </a:ln>
          <a:solidFill>
            <a:srgbClr val="000000"/>
          </a:solidFill>
          <a:uFillTx/>
          <a:latin typeface="Arial"/>
          <a:ea typeface="Arial"/>
          <a:cs typeface="Arial"/>
          <a:sym typeface="Arial"/>
        </a:defRPr>
      </a:lvl9pPr>
    </p:titleStyle>
    <p:bodyStyle>
      <a:lvl1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1pPr>
      <a:lvl2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2pPr>
      <a:lvl3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3pPr>
      <a:lvl4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4pPr>
      <a:lvl5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5pPr>
      <a:lvl6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6pPr>
      <a:lvl7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7pPr>
      <a:lvl8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8pPr>
      <a:lvl9pPr marL="0" marR="0" indent="0" algn="l" defTabSz="1302892"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9pPr>
    </p:bodyStyle>
    <p:otherStyle>
      <a:lvl1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1pPr>
      <a:lvl2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2pPr>
      <a:lvl3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3pPr>
      <a:lvl4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4pPr>
      <a:lvl5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5pPr>
      <a:lvl6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6pPr>
      <a:lvl7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7pPr>
      <a:lvl8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8pPr>
      <a:lvl9pPr marL="0" marR="0" indent="0" algn="r" defTabSz="130289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nvSpPr>
        <p:spPr>
          <a:xfrm>
            <a:off x="1647406" y="4217672"/>
            <a:ext cx="6770927"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rPr b="1"/>
              <a:t>Designing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a:t>
            </a:r>
            <a:r>
              <a:rPr b="1"/>
              <a:t> appearance </a:t>
            </a:r>
            <a:r>
              <a:t>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a:t>
            </a:r>
            <a:r>
              <a:rPr b="1"/>
              <a:t>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a:t>
            </a:r>
            <a:r>
              <a:rPr b="1"/>
              <a:t>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a:t>
            </a:r>
            <a:r>
              <a:rPr b="1"/>
              <a:t>interaction</a:t>
            </a:r>
            <a:r>
              <a:t>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a:t>
            </a:r>
            <a:r>
              <a:rPr b="1"/>
              <a:t>responsibility</a:t>
            </a:r>
            <a:r>
              <a:t>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492687" y="1788082"/>
            <a:ext cx="12285794" cy="6765088"/>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Utilitarianism or Consequentialism</a:t>
            </a:r>
            <a:r>
              <a:t> — maximizing the number of people that enjoy the highest beneficial outcomes</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Deontologism</a:t>
            </a:r>
            <a:r>
              <a:t> — acting only according to maxims that could become universal laws</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Virtue ethics</a:t>
            </a:r>
            <a:r>
              <a:t> — relying on the moral character of virtuous individuals</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Social justice</a:t>
            </a:r>
            <a:r>
              <a:t> — all human beings deserve to be treated equally and there must be a firm justification in case of mistreatment</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Common goods</a:t>
            </a:r>
            <a:r>
              <a:t> — living in a community places constraints on the individual</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Religious ethics</a:t>
            </a:r>
            <a:r>
              <a:t> — norms come from a spiritual authority</a:t>
            </a:r>
          </a:p>
          <a:p>
            <a:pPr marL="280736" marR="331470" indent="-280736" defTabSz="457200">
              <a:lnSpc>
                <a:spcPct val="120000"/>
              </a:lnSpc>
              <a:spcBef>
                <a:spcPts val="1200"/>
              </a:spcBef>
              <a:buSzPct val="100000"/>
              <a:buChar char="•"/>
              <a:defRPr sz="2800">
                <a:latin typeface="Arial"/>
                <a:ea typeface="Arial"/>
                <a:cs typeface="Arial"/>
                <a:sym typeface="Arial"/>
              </a:defRPr>
            </a:pPr>
            <a:r>
              <a:rPr b="1">
                <a:solidFill>
                  <a:srgbClr val="04AFAF"/>
                </a:solidFill>
              </a:rPr>
              <a:t>Information ethics</a:t>
            </a:r>
            <a:r>
              <a:t> — policies and codes for governing the creation, organization, dissemination, and use of information</a:t>
            </a:r>
          </a:p>
        </p:txBody>
      </p:sp>
      <p:sp>
        <p:nvSpPr>
          <p:cNvPr id="81" name="Shape 81"/>
          <p:cNvSpPr/>
          <p:nvPr/>
        </p:nvSpPr>
        <p:spPr>
          <a:xfrm>
            <a:off x="471401" y="333178"/>
            <a:ext cx="12285794"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0.2. Ethical theories relevant to robotics</a:t>
            </a:r>
          </a:p>
        </p:txBody>
      </p:sp>
      <p:sp>
        <p:nvSpPr>
          <p:cNvPr id="82" name="Shape 82"/>
          <p:cNvSpPr/>
          <p:nvPr/>
        </p:nvSpPr>
        <p:spPr>
          <a:xfrm>
            <a:off x="10614003" y="8373178"/>
            <a:ext cx="2027359"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[Sullins 2015]</a:t>
            </a: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p:nvPr/>
        </p:nvSpPr>
        <p:spPr>
          <a:xfrm>
            <a:off x="490419" y="1778000"/>
            <a:ext cx="12111514" cy="6656656"/>
          </a:xfrm>
          <a:prstGeom prst="rect">
            <a:avLst/>
          </a:prstGeom>
          <a:ln w="12700">
            <a:miter lim="400000"/>
          </a:ln>
          <a:extLst>
            <a:ext uri="{C572A759-6A51-4108-AA02-DFA0A04FC94B}">
              <ma14:wrappingTextBoxFlag xmlns="" xmlns:ma14="http://schemas.microsoft.com/office/mac/drawingml/2011/main" val="1"/>
            </a:ext>
          </a:extLst>
        </p:spPr>
        <p:txBody>
          <a:bodyPr lIns="56204" tIns="56204" rIns="56204" bIns="56204">
            <a:spAutoFit/>
          </a:bodyPr>
          <a:lstStyle/>
          <a:p>
            <a:pPr defTabSz="688489">
              <a:lnSpc>
                <a:spcPct val="120000"/>
              </a:lnSpc>
              <a:spcBef>
                <a:spcPts val="1200"/>
              </a:spcBef>
              <a:buFont typeface="Arial"/>
              <a:defRPr sz="2600">
                <a:latin typeface="Arial"/>
                <a:ea typeface="Arial"/>
                <a:cs typeface="Arial"/>
                <a:sym typeface="Arial"/>
              </a:defRPr>
            </a:pPr>
            <a:r>
              <a:rPr u="sng"/>
              <a:t>Asimov’s three laws of robotics</a:t>
            </a:r>
            <a:r>
              <a:t>, simplistic and generally impractical as they may be, have proven provocative and useful to trigger ethical research. </a:t>
            </a:r>
          </a:p>
          <a:p>
            <a:pPr defTabSz="688489">
              <a:lnSpc>
                <a:spcPct val="120000"/>
              </a:lnSpc>
              <a:spcBef>
                <a:spcPts val="1200"/>
              </a:spcBef>
              <a:buFont typeface="Arial"/>
              <a:defRPr sz="1500">
                <a:latin typeface="Arial"/>
                <a:ea typeface="Arial"/>
                <a:cs typeface="Arial"/>
                <a:sym typeface="Arial"/>
              </a:defRPr>
            </a:pPr>
            <a:endParaRPr/>
          </a:p>
          <a:p>
            <a:pPr defTabSz="688489">
              <a:lnSpc>
                <a:spcPct val="120000"/>
              </a:lnSpc>
              <a:spcBef>
                <a:spcPts val="600"/>
              </a:spcBef>
              <a:buFont typeface="Arial"/>
              <a:defRPr sz="2600">
                <a:latin typeface="Arial"/>
                <a:ea typeface="Arial"/>
                <a:cs typeface="Arial"/>
                <a:sym typeface="Arial"/>
              </a:defRPr>
            </a:pPr>
            <a:r>
              <a:t>Concerns about robot nannies (discussed in Section 4) already appeared in classical science fiction stories:</a:t>
            </a:r>
          </a:p>
          <a:p>
            <a:pPr marL="454024" lvl="1" indent="-454024" defTabSz="631115">
              <a:lnSpc>
                <a:spcPct val="120000"/>
              </a:lnSpc>
              <a:buClr>
                <a:srgbClr val="000000"/>
              </a:buClr>
              <a:buSzPct val="45000"/>
              <a:buFont typeface="Wingdings"/>
              <a:buChar char="●"/>
              <a:defRPr sz="2600">
                <a:latin typeface="Arial"/>
                <a:ea typeface="Arial"/>
                <a:cs typeface="Arial"/>
                <a:sym typeface="Arial"/>
              </a:defRPr>
            </a:pPr>
            <a:r>
              <a:t>I. Asimov (1950) “Robbie” </a:t>
            </a:r>
            <a:r>
              <a:rPr i="1"/>
              <a:t>(</a:t>
            </a:r>
            <a:r>
              <a:rPr i="1" u="sng"/>
              <a:t>protection vs. freedom</a:t>
            </a:r>
            <a:r>
              <a:rPr i="1"/>
              <a:t>)</a:t>
            </a:r>
          </a:p>
          <a:p>
            <a:pPr marL="454024" lvl="1" indent="-454024" defTabSz="631115">
              <a:lnSpc>
                <a:spcPct val="120000"/>
              </a:lnSpc>
              <a:buClr>
                <a:srgbClr val="000000"/>
              </a:buClr>
              <a:buSzPct val="45000"/>
              <a:buFont typeface="Wingdings"/>
              <a:buChar char="●"/>
              <a:defRPr sz="2600">
                <a:latin typeface="Arial"/>
                <a:ea typeface="Arial"/>
                <a:cs typeface="Arial"/>
                <a:sym typeface="Arial"/>
              </a:defRPr>
            </a:pPr>
            <a:r>
              <a:t>Ph.K. Dick (1955) “Nanny” </a:t>
            </a:r>
            <a:r>
              <a:rPr i="1"/>
              <a:t>(</a:t>
            </a:r>
            <a:r>
              <a:rPr i="1" u="sng"/>
              <a:t>lack of privacy, risk of deceit</a:t>
            </a:r>
            <a:r>
              <a:rPr i="1"/>
              <a:t>)</a:t>
            </a:r>
          </a:p>
          <a:p>
            <a:pPr marL="454024" indent="-454024" defTabSz="631115">
              <a:lnSpc>
                <a:spcPct val="120000"/>
              </a:lnSpc>
              <a:buClr>
                <a:srgbClr val="000000"/>
              </a:buClr>
              <a:buSzPct val="45000"/>
              <a:buFont typeface="Wingdings"/>
              <a:buChar char="●"/>
              <a:defRPr sz="2600">
                <a:latin typeface="Arial"/>
                <a:ea typeface="Arial"/>
                <a:cs typeface="Arial"/>
                <a:sym typeface="Arial"/>
              </a:defRPr>
            </a:pPr>
            <a:r>
              <a:t>R. Bradbury (1969) “I sing the body electric” </a:t>
            </a:r>
            <a:r>
              <a:rPr i="1"/>
              <a:t>(</a:t>
            </a:r>
            <a:r>
              <a:rPr i="1" u="sng"/>
              <a:t>empathy and autonomy deficit</a:t>
            </a:r>
            <a:r>
              <a:rPr i="1"/>
              <a:t>)</a:t>
            </a:r>
          </a:p>
          <a:p>
            <a:pPr defTabSz="631115">
              <a:lnSpc>
                <a:spcPct val="120000"/>
              </a:lnSpc>
              <a:defRPr sz="3900">
                <a:latin typeface="Arial"/>
                <a:ea typeface="Arial"/>
                <a:cs typeface="Arial"/>
                <a:sym typeface="Arial"/>
              </a:defRPr>
            </a:pPr>
            <a:endParaRPr i="1"/>
          </a:p>
          <a:p>
            <a:pPr defTabSz="631115">
              <a:lnSpc>
                <a:spcPct val="120000"/>
              </a:lnSpc>
              <a:spcBef>
                <a:spcPts val="600"/>
              </a:spcBef>
              <a:defRPr sz="2600">
                <a:latin typeface="Arial"/>
                <a:ea typeface="Arial"/>
                <a:cs typeface="Arial"/>
                <a:sym typeface="Arial"/>
              </a:defRPr>
            </a:pPr>
            <a:r>
              <a:t>E.T.A. Hoffmann (1816) “The Sandman” </a:t>
            </a:r>
            <a:r>
              <a:rPr i="1"/>
              <a:t>(</a:t>
            </a:r>
            <a:r>
              <a:rPr i="1" u="sng"/>
              <a:t>love attachment to artificial creatures</a:t>
            </a:r>
            <a:r>
              <a:rPr i="1"/>
              <a:t>)</a:t>
            </a:r>
          </a:p>
          <a:p>
            <a:pPr defTabSz="631115">
              <a:lnSpc>
                <a:spcPct val="120000"/>
              </a:lnSpc>
              <a:spcBef>
                <a:spcPts val="600"/>
              </a:spcBef>
              <a:defRPr sz="2600">
                <a:latin typeface="Arial"/>
                <a:ea typeface="Arial"/>
                <a:cs typeface="Arial"/>
                <a:sym typeface="Arial"/>
              </a:defRPr>
            </a:pPr>
            <a:r>
              <a:t>M. Shelley (1818) “Frankenstein” </a:t>
            </a:r>
            <a:r>
              <a:rPr i="1"/>
              <a:t>(</a:t>
            </a:r>
            <a:r>
              <a:rPr i="1" u="sng"/>
              <a:t>problems with creating a human-like being</a:t>
            </a:r>
            <a:r>
              <a:rPr i="1"/>
              <a:t>)</a:t>
            </a:r>
          </a:p>
          <a:p>
            <a:pPr marL="2565400" indent="-2565400" defTabSz="631115">
              <a:lnSpc>
                <a:spcPct val="120000"/>
              </a:lnSpc>
              <a:spcBef>
                <a:spcPts val="600"/>
              </a:spcBef>
              <a:defRPr sz="2600">
                <a:latin typeface="Arial"/>
                <a:ea typeface="Arial"/>
                <a:cs typeface="Arial"/>
                <a:sym typeface="Arial"/>
              </a:defRPr>
            </a:pPr>
            <a:r>
              <a:t>K. Capek (1920) “R.U.R. Rossum’s Universal Robots” </a:t>
            </a:r>
            <a:r>
              <a:rPr i="1"/>
              <a:t>(</a:t>
            </a:r>
            <a:r>
              <a:rPr i="1" u="sng"/>
              <a:t>anthropomorphism, impact on employment, human-robot interaction, social responsibility</a:t>
            </a:r>
            <a:r>
              <a:rPr i="1"/>
              <a:t>)</a:t>
            </a:r>
          </a:p>
        </p:txBody>
      </p:sp>
      <p:sp>
        <p:nvSpPr>
          <p:cNvPr id="488" name="Shape 488"/>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Roboethics Initiatives based on Science Fiction</a:t>
            </a:r>
          </a:p>
        </p:txBody>
      </p:sp>
      <p:sp>
        <p:nvSpPr>
          <p:cNvPr id="489" name="Shape 489"/>
          <p:cNvSpPr/>
          <p:nvPr/>
        </p:nvSpPr>
        <p:spPr>
          <a:xfrm>
            <a:off x="6283103" y="2702627"/>
            <a:ext cx="6432994" cy="512946"/>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defTabSz="688489">
              <a:lnSpc>
                <a:spcPct val="120000"/>
              </a:lnSpc>
              <a:spcBef>
                <a:spcPts val="1200"/>
              </a:spcBef>
              <a:buFont typeface="Arial"/>
              <a:defRPr sz="2600">
                <a:solidFill>
                  <a:srgbClr val="929292"/>
                </a:solidFill>
                <a:latin typeface="Arial"/>
                <a:ea typeface="Arial"/>
                <a:cs typeface="Arial"/>
                <a:sym typeface="Arial"/>
              </a:defRPr>
            </a:lvl1pPr>
          </a:lstStyle>
          <a:p>
            <a:r>
              <a:t>[Anderson 2008; Murphy and Woods 2009]</a:t>
            </a:r>
          </a:p>
        </p:txBody>
      </p:sp>
      <p:sp>
        <p:nvSpPr>
          <p:cNvPr id="490" name="Shape 490"/>
          <p:cNvSpPr/>
          <p:nvPr/>
        </p:nvSpPr>
        <p:spPr>
          <a:xfrm>
            <a:off x="10657633" y="5760153"/>
            <a:ext cx="2069936" cy="512947"/>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marR="331470" defTabSz="651446">
              <a:defRPr sz="2600">
                <a:solidFill>
                  <a:srgbClr val="929292"/>
                </a:solidFill>
                <a:latin typeface="Arial"/>
                <a:ea typeface="Arial"/>
                <a:cs typeface="Arial"/>
                <a:sym typeface="Arial"/>
              </a:defRPr>
            </a:lvl1pPr>
          </a:lstStyle>
          <a:p>
            <a:r>
              <a:t>[Torras 2010]</a:t>
            </a:r>
          </a:p>
        </p:txBody>
      </p:sp>
      <p:sp>
        <p:nvSpPr>
          <p:cNvPr id="491" name="Shape 491"/>
          <p:cNvSpPr/>
          <p:nvPr/>
        </p:nvSpPr>
        <p:spPr>
          <a:xfrm>
            <a:off x="8150598" y="8488389"/>
            <a:ext cx="4584487" cy="512946"/>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marR="331470" defTabSz="651446">
              <a:defRPr sz="2600">
                <a:solidFill>
                  <a:srgbClr val="929292"/>
                </a:solidFill>
                <a:latin typeface="Arial"/>
                <a:ea typeface="Arial"/>
                <a:cs typeface="Arial"/>
                <a:sym typeface="Arial"/>
              </a:defRPr>
            </a:lvl1pPr>
          </a:lstStyle>
          <a:p>
            <a:r>
              <a:rPr dirty="0"/>
              <a:t>[Christoforou and Müller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8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8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487">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487">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487">
                                            <p:txEl>
                                              <p:pRg st="4" end="4"/>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487">
                                            <p:txEl>
                                              <p:pRg st="5" end="5"/>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3" nodeType="afterEffect">
                                  <p:stCondLst>
                                    <p:cond delay="0"/>
                                  </p:stCondLst>
                                  <p:iterate>
                                    <p:tmAbs val="0"/>
                                  </p:iterate>
                                  <p:childTnLst>
                                    <p:set>
                                      <p:cBhvr>
                                        <p:cTn id="30" fill="hold"/>
                                        <p:tgtEl>
                                          <p:spTgt spid="49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487">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487">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iterate>
                                    <p:tmAbs val="0"/>
                                  </p:iterate>
                                  <p:childTnLst>
                                    <p:set>
                                      <p:cBhvr>
                                        <p:cTn id="41" fill="hold"/>
                                        <p:tgtEl>
                                          <p:spTgt spid="487">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 nodeType="clickEffect">
                                  <p:stCondLst>
                                    <p:cond delay="0"/>
                                  </p:stCondLst>
                                  <p:iterate>
                                    <p:tmAbs val="0"/>
                                  </p:iterate>
                                  <p:childTnLst>
                                    <p:set>
                                      <p:cBhvr>
                                        <p:cTn id="45" fill="hold"/>
                                        <p:tgtEl>
                                          <p:spTgt spid="487">
                                            <p:txEl>
                                              <p:pRg st="9" end="9"/>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4" nodeType="afterEffect">
                                  <p:stCondLst>
                                    <p:cond delay="0"/>
                                  </p:stCondLst>
                                  <p:iterate>
                                    <p:tmAbs val="0"/>
                                  </p:iterate>
                                  <p:childTnLst>
                                    <p:set>
                                      <p:cBhvr>
                                        <p:cTn id="48" fill="hold"/>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1" build="p" bldLvl="5" animBg="1" advAuto="0"/>
      <p:bldP spid="489" grpId="2" animBg="1" advAuto="0"/>
      <p:bldP spid="490" grpId="3" animBg="1" advAuto="0"/>
      <p:bldP spid="491" grpId="4"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p:nvPr/>
        </p:nvSpPr>
        <p:spPr>
          <a:xfrm>
            <a:off x="488709" y="2047783"/>
            <a:ext cx="3610346" cy="133761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a:defRPr sz="2800">
                <a:latin typeface="Arial"/>
                <a:ea typeface="Arial"/>
                <a:cs typeface="Arial"/>
                <a:sym typeface="Arial"/>
              </a:defRPr>
            </a:pPr>
            <a:r>
              <a:t>Some online courses rely on recent  </a:t>
            </a:r>
            <a:r>
              <a:rPr>
                <a:solidFill>
                  <a:srgbClr val="04AFAF"/>
                </a:solidFill>
              </a:rPr>
              <a:t>science fiction movies</a:t>
            </a:r>
            <a:r>
              <a:t> </a:t>
            </a:r>
          </a:p>
        </p:txBody>
      </p:sp>
      <p:pic>
        <p:nvPicPr>
          <p:cNvPr id="494" name="Captura de pantalla 2017-11-05 a les 14.22.45.png"/>
          <p:cNvPicPr>
            <a:picLocks noChangeAspect="1"/>
          </p:cNvPicPr>
          <p:nvPr/>
        </p:nvPicPr>
        <p:blipFill>
          <a:blip r:embed="rId2" cstate="print">
            <a:extLst/>
          </a:blip>
          <a:stretch>
            <a:fillRect/>
          </a:stretch>
        </p:blipFill>
        <p:spPr>
          <a:xfrm>
            <a:off x="4414280" y="2170550"/>
            <a:ext cx="8294745" cy="5997032"/>
          </a:xfrm>
          <a:prstGeom prst="rect">
            <a:avLst/>
          </a:prstGeom>
          <a:ln w="12700">
            <a:miter lim="400000"/>
          </a:ln>
        </p:spPr>
      </p:pic>
      <p:pic>
        <p:nvPicPr>
          <p:cNvPr id="495" name="RobotAndFrankPoster.jpg" descr="RobotAndFrankPoster"/>
          <p:cNvPicPr>
            <a:picLocks/>
          </p:cNvPicPr>
          <p:nvPr/>
        </p:nvPicPr>
        <p:blipFill>
          <a:blip r:embed="rId3" cstate="print">
            <a:extLst/>
          </a:blip>
          <a:stretch>
            <a:fillRect/>
          </a:stretch>
        </p:blipFill>
        <p:spPr>
          <a:xfrm>
            <a:off x="437909" y="3573946"/>
            <a:ext cx="3610346" cy="4593635"/>
          </a:xfrm>
          <a:prstGeom prst="rect">
            <a:avLst/>
          </a:prstGeom>
          <a:ln w="12700">
            <a:miter lim="400000"/>
          </a:ln>
        </p:spPr>
      </p:pic>
      <p:sp>
        <p:nvSpPr>
          <p:cNvPr id="496" name="Shape 496"/>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Roboethics Initiatives based on Science Fiction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p:nvPr/>
        </p:nvSpPr>
        <p:spPr>
          <a:xfrm>
            <a:off x="471401" y="333178"/>
            <a:ext cx="12149549"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Modern Science Fiction related to Roboethics</a:t>
            </a:r>
          </a:p>
        </p:txBody>
      </p:sp>
      <p:grpSp>
        <p:nvGrpSpPr>
          <p:cNvPr id="512" name="Group 512"/>
          <p:cNvGrpSpPr/>
          <p:nvPr/>
        </p:nvGrpSpPr>
        <p:grpSpPr>
          <a:xfrm>
            <a:off x="481967" y="1300052"/>
            <a:ext cx="12066877" cy="7662798"/>
            <a:chOff x="0" y="0"/>
            <a:chExt cx="12066875" cy="7662797"/>
          </a:xfrm>
        </p:grpSpPr>
        <p:pic>
          <p:nvPicPr>
            <p:cNvPr id="499" name="chiangAI.jpg" descr="chiangAI"/>
            <p:cNvPicPr>
              <a:picLocks noChangeAspect="1"/>
            </p:cNvPicPr>
            <p:nvPr/>
          </p:nvPicPr>
          <p:blipFill>
            <a:blip r:embed="rId2" cstate="print">
              <a:extLst/>
            </a:blip>
            <a:srcRect/>
            <a:stretch>
              <a:fillRect/>
            </a:stretch>
          </p:blipFill>
          <p:spPr>
            <a:xfrm>
              <a:off x="5979129" y="93186"/>
              <a:ext cx="3147859" cy="4679567"/>
            </a:xfrm>
            <a:prstGeom prst="rect">
              <a:avLst/>
            </a:prstGeom>
            <a:ln w="12700" cap="flat">
              <a:solidFill>
                <a:srgbClr val="000000"/>
              </a:solidFill>
              <a:prstDash val="solid"/>
              <a:miter lim="400000"/>
            </a:ln>
            <a:effectLst/>
          </p:spPr>
        </p:pic>
        <p:pic>
          <p:nvPicPr>
            <p:cNvPr id="500" name="windup-girl.jpg" descr="windup-girl"/>
            <p:cNvPicPr>
              <a:picLocks noChangeAspect="1"/>
            </p:cNvPicPr>
            <p:nvPr/>
          </p:nvPicPr>
          <p:blipFill>
            <a:blip r:embed="rId3" cstate="print">
              <a:extLst/>
            </a:blip>
            <a:stretch>
              <a:fillRect/>
            </a:stretch>
          </p:blipFill>
          <p:spPr>
            <a:xfrm>
              <a:off x="8895027" y="65415"/>
              <a:ext cx="3171849" cy="4619831"/>
            </a:xfrm>
            <a:prstGeom prst="rect">
              <a:avLst/>
            </a:prstGeom>
            <a:ln w="12700" cap="flat">
              <a:noFill/>
              <a:miter lim="400000"/>
            </a:ln>
            <a:effectLst/>
          </p:spPr>
        </p:pic>
        <p:pic>
          <p:nvPicPr>
            <p:cNvPr id="501" name="29b084c05a12ff9a86b6778fbed6c7ce.jpg"/>
            <p:cNvPicPr>
              <a:picLocks noChangeAspect="1"/>
            </p:cNvPicPr>
            <p:nvPr/>
          </p:nvPicPr>
          <p:blipFill>
            <a:blip r:embed="rId4" cstate="print">
              <a:extLst/>
            </a:blip>
            <a:stretch>
              <a:fillRect/>
            </a:stretch>
          </p:blipFill>
          <p:spPr>
            <a:xfrm>
              <a:off x="0" y="385324"/>
              <a:ext cx="3033210" cy="4287222"/>
            </a:xfrm>
            <a:prstGeom prst="rect">
              <a:avLst/>
            </a:prstGeom>
            <a:ln w="12700" cap="flat">
              <a:noFill/>
              <a:miter lim="400000"/>
            </a:ln>
            <a:effectLst/>
          </p:spPr>
        </p:pic>
        <p:pic>
          <p:nvPicPr>
            <p:cNvPr id="502" name="surrogates-poster.jpg" descr="surrogates-poster"/>
            <p:cNvPicPr>
              <a:picLocks noChangeAspect="1"/>
            </p:cNvPicPr>
            <p:nvPr/>
          </p:nvPicPr>
          <p:blipFill>
            <a:blip r:embed="rId5" cstate="print">
              <a:extLst/>
            </a:blip>
            <a:stretch>
              <a:fillRect/>
            </a:stretch>
          </p:blipFill>
          <p:spPr>
            <a:xfrm>
              <a:off x="3024742" y="78115"/>
              <a:ext cx="3100007" cy="4594431"/>
            </a:xfrm>
            <a:prstGeom prst="rect">
              <a:avLst/>
            </a:prstGeom>
            <a:ln w="12700" cap="flat">
              <a:noFill/>
              <a:miter lim="400000"/>
            </a:ln>
            <a:effectLst/>
          </p:spPr>
        </p:pic>
        <p:grpSp>
          <p:nvGrpSpPr>
            <p:cNvPr id="507" name="Group 507"/>
            <p:cNvGrpSpPr/>
            <p:nvPr/>
          </p:nvGrpSpPr>
          <p:grpSpPr>
            <a:xfrm>
              <a:off x="632" y="4672993"/>
              <a:ext cx="3507001" cy="2915805"/>
              <a:chOff x="0" y="0"/>
              <a:chExt cx="3507000" cy="2915804"/>
            </a:xfrm>
          </p:grpSpPr>
          <p:pic>
            <p:nvPicPr>
              <p:cNvPr id="503" name="pasted-image.png"/>
              <p:cNvPicPr>
                <a:picLocks noChangeAspect="1"/>
              </p:cNvPicPr>
              <p:nvPr/>
            </p:nvPicPr>
            <p:blipFill>
              <a:blip r:embed="rId6" cstate="print">
                <a:extLst/>
              </a:blip>
              <a:srcRect t="13755" b="13755"/>
              <a:stretch>
                <a:fillRect/>
              </a:stretch>
            </p:blipFill>
            <p:spPr>
              <a:xfrm>
                <a:off x="441770" y="0"/>
                <a:ext cx="2624464" cy="1022572"/>
              </a:xfrm>
              <a:prstGeom prst="rect">
                <a:avLst/>
              </a:prstGeom>
              <a:ln w="12700" cap="flat">
                <a:noFill/>
                <a:miter lim="400000"/>
              </a:ln>
              <a:effectLst/>
            </p:spPr>
          </p:pic>
          <p:pic>
            <p:nvPicPr>
              <p:cNvPr id="504" name="pasted-image.png"/>
              <p:cNvPicPr>
                <a:picLocks noChangeAspect="1"/>
              </p:cNvPicPr>
              <p:nvPr/>
            </p:nvPicPr>
            <p:blipFill>
              <a:blip r:embed="rId7" cstate="print">
                <a:extLst/>
              </a:blip>
              <a:stretch>
                <a:fillRect/>
              </a:stretch>
            </p:blipFill>
            <p:spPr>
              <a:xfrm>
                <a:off x="1073" y="943720"/>
                <a:ext cx="3505928" cy="1972085"/>
              </a:xfrm>
              <a:prstGeom prst="rect">
                <a:avLst/>
              </a:prstGeom>
              <a:ln w="12700" cap="flat">
                <a:noFill/>
                <a:miter lim="400000"/>
              </a:ln>
              <a:effectLst/>
            </p:spPr>
          </p:pic>
          <p:sp>
            <p:nvSpPr>
              <p:cNvPr id="505" name="Shape 505"/>
              <p:cNvSpPr/>
              <p:nvPr/>
            </p:nvSpPr>
            <p:spPr>
              <a:xfrm>
                <a:off x="0" y="0"/>
                <a:ext cx="694631" cy="943373"/>
              </a:xfrm>
              <a:prstGeom prst="rect">
                <a:avLst/>
              </a:prstGeom>
              <a:solidFill>
                <a:srgbClr val="000000"/>
              </a:solidFill>
              <a:ln w="12700" cap="flat">
                <a:noFill/>
                <a:miter lim="400000"/>
              </a:ln>
              <a:effectLst>
                <a:outerShdw blurRad="50800" dist="25400" dir="5400000" rotWithShape="0">
                  <a:srgbClr val="000000">
                    <a:alpha val="35000"/>
                  </a:srgbClr>
                </a:outerShdw>
              </a:effectLst>
            </p:spPr>
            <p:txBody>
              <a:bodyPr wrap="square" lIns="65023" tIns="65023" rIns="65023" bIns="65023" numCol="1" anchor="ctr">
                <a:noAutofit/>
              </a:bodyPr>
              <a:lstStyle/>
              <a:p>
                <a:endParaRPr/>
              </a:p>
            </p:txBody>
          </p:sp>
          <p:sp>
            <p:nvSpPr>
              <p:cNvPr id="506" name="Shape 506"/>
              <p:cNvSpPr/>
              <p:nvPr/>
            </p:nvSpPr>
            <p:spPr>
              <a:xfrm>
                <a:off x="2806700" y="0"/>
                <a:ext cx="694631" cy="943373"/>
              </a:xfrm>
              <a:prstGeom prst="rect">
                <a:avLst/>
              </a:prstGeom>
              <a:solidFill>
                <a:srgbClr val="000000"/>
              </a:solidFill>
              <a:ln w="12700" cap="flat">
                <a:noFill/>
                <a:miter lim="400000"/>
              </a:ln>
              <a:effectLst>
                <a:outerShdw blurRad="50800" dist="25400" dir="5400000" rotWithShape="0">
                  <a:srgbClr val="000000">
                    <a:alpha val="35000"/>
                  </a:srgbClr>
                </a:outerShdw>
              </a:effectLst>
            </p:spPr>
            <p:txBody>
              <a:bodyPr wrap="square" lIns="65023" tIns="65023" rIns="65023" bIns="65023" numCol="1" anchor="ctr">
                <a:noAutofit/>
              </a:bodyPr>
              <a:lstStyle/>
              <a:p>
                <a:endParaRPr/>
              </a:p>
            </p:txBody>
          </p:sp>
        </p:grpSp>
        <p:pic>
          <p:nvPicPr>
            <p:cNvPr id="508" name="pasted-image.png"/>
            <p:cNvPicPr>
              <a:picLocks noChangeAspect="1"/>
            </p:cNvPicPr>
            <p:nvPr/>
          </p:nvPicPr>
          <p:blipFill>
            <a:blip r:embed="rId8" cstate="print">
              <a:extLst/>
            </a:blip>
            <a:stretch>
              <a:fillRect/>
            </a:stretch>
          </p:blipFill>
          <p:spPr>
            <a:xfrm>
              <a:off x="3501839" y="4672993"/>
              <a:ext cx="4381675" cy="2915805"/>
            </a:xfrm>
            <a:prstGeom prst="rect">
              <a:avLst/>
            </a:prstGeom>
            <a:ln w="12700" cap="flat">
              <a:noFill/>
              <a:miter lim="400000"/>
            </a:ln>
            <a:effectLst/>
          </p:spPr>
        </p:pic>
        <p:pic>
          <p:nvPicPr>
            <p:cNvPr id="509" name="eva_film.jpg" descr="eva_film"/>
            <p:cNvPicPr>
              <a:picLocks/>
            </p:cNvPicPr>
            <p:nvPr/>
          </p:nvPicPr>
          <p:blipFill>
            <a:blip r:embed="rId9" cstate="print">
              <a:extLst/>
            </a:blip>
            <a:srcRect/>
            <a:stretch>
              <a:fillRect/>
            </a:stretch>
          </p:blipFill>
          <p:spPr>
            <a:xfrm>
              <a:off x="7879308" y="4683436"/>
              <a:ext cx="4180970" cy="2682740"/>
            </a:xfrm>
            <a:prstGeom prst="rect">
              <a:avLst/>
            </a:prstGeom>
            <a:ln w="3175" cap="flat">
              <a:solidFill>
                <a:srgbClr val="000000"/>
              </a:solidFill>
              <a:prstDash val="solid"/>
              <a:round/>
            </a:ln>
            <a:effectLst/>
          </p:spPr>
        </p:pic>
        <p:sp>
          <p:nvSpPr>
            <p:cNvPr id="510" name="Shape 510"/>
            <p:cNvSpPr/>
            <p:nvPr/>
          </p:nvSpPr>
          <p:spPr>
            <a:xfrm>
              <a:off x="7884331" y="7273528"/>
              <a:ext cx="4171033" cy="389270"/>
            </a:xfrm>
            <a:prstGeom prst="rect">
              <a:avLst/>
            </a:prstGeom>
            <a:solidFill>
              <a:srgbClr val="FFFFFF"/>
            </a:solidFill>
            <a:ln w="12700" cap="flat">
              <a:noFill/>
              <a:miter lim="400000"/>
            </a:ln>
            <a:effectLst/>
          </p:spPr>
          <p:txBody>
            <a:bodyPr wrap="square" lIns="65023" tIns="65023" rIns="65023" bIns="65023" numCol="1" anchor="ctr">
              <a:noAutofit/>
            </a:bodyPr>
            <a:lstStyle/>
            <a:p>
              <a:endParaRPr/>
            </a:p>
          </p:txBody>
        </p:sp>
        <p:sp>
          <p:nvSpPr>
            <p:cNvPr id="511" name="Shape 511"/>
            <p:cNvSpPr/>
            <p:nvPr/>
          </p:nvSpPr>
          <p:spPr>
            <a:xfrm>
              <a:off x="6119031" y="0"/>
              <a:ext cx="2768601" cy="144398"/>
            </a:xfrm>
            <a:prstGeom prst="rect">
              <a:avLst/>
            </a:prstGeom>
            <a:solidFill>
              <a:srgbClr val="FFFFFF"/>
            </a:solidFill>
            <a:ln w="12700" cap="flat">
              <a:noFill/>
              <a:miter lim="400000"/>
            </a:ln>
            <a:effectLst/>
          </p:spPr>
          <p:txBody>
            <a:bodyPr wrap="square" lIns="65023" tIns="65023" rIns="65023" bIns="65023" numCol="1" anchor="ctr">
              <a:noAutofit/>
            </a:bodyPr>
            <a:lstStyle/>
            <a:p>
              <a:endParaRPr/>
            </a:p>
          </p:txBody>
        </p:sp>
      </p:gr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p:nvPr/>
        </p:nvSpPr>
        <p:spPr>
          <a:xfrm>
            <a:off x="492687" y="2036621"/>
            <a:ext cx="12285794" cy="4134409"/>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R="331470" defTabSz="457200">
              <a:lnSpc>
                <a:spcPct val="120000"/>
              </a:lnSpc>
              <a:spcBef>
                <a:spcPts val="6400"/>
              </a:spcBef>
              <a:defRPr sz="2600">
                <a:latin typeface="Arial"/>
                <a:ea typeface="Arial"/>
                <a:cs typeface="Arial"/>
                <a:sym typeface="Arial"/>
              </a:defRPr>
            </a:pPr>
            <a:r>
              <a:t>Studying the </a:t>
            </a:r>
            <a:r>
              <a:rPr u="sng"/>
              <a:t>roles played by robots in movies</a:t>
            </a:r>
            <a:r>
              <a:t> from a historical perspective —with special attention to their degree of autonomy—helps to predict how humans may or may not accept robot integration into society. </a:t>
            </a:r>
          </a:p>
          <a:p>
            <a:pPr marR="331470" defTabSz="457200">
              <a:lnSpc>
                <a:spcPct val="120000"/>
              </a:lnSpc>
              <a:spcBef>
                <a:spcPts val="5000"/>
              </a:spcBef>
              <a:defRPr sz="2600">
                <a:latin typeface="Arial"/>
                <a:ea typeface="Arial"/>
                <a:cs typeface="Arial"/>
                <a:sym typeface="Arial"/>
              </a:defRPr>
            </a:pPr>
            <a:r>
              <a:t>The results of a survey about how people perceive robots in thirty popular sci-fi movies and </a:t>
            </a:r>
            <a:r>
              <a:rPr u="sng"/>
              <a:t>who they feel is responsible</a:t>
            </a:r>
            <a:r>
              <a:t> for their actions—the robot itself, the designer/manufacturer, the programmer or the user—permits analyzing ethical issues related to human-robot interaction.</a:t>
            </a:r>
          </a:p>
        </p:txBody>
      </p:sp>
      <p:sp>
        <p:nvSpPr>
          <p:cNvPr id="515" name="Shape 515"/>
          <p:cNvSpPr/>
          <p:nvPr/>
        </p:nvSpPr>
        <p:spPr>
          <a:xfrm>
            <a:off x="9953016" y="5868187"/>
            <a:ext cx="267211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[El Mesbahi 2015]</a:t>
            </a:r>
          </a:p>
        </p:txBody>
      </p:sp>
      <p:sp>
        <p:nvSpPr>
          <p:cNvPr id="516" name="Shape 516"/>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Science Fiction studies related to Roboethics</a:t>
            </a:r>
          </a:p>
        </p:txBody>
      </p:sp>
      <p:sp>
        <p:nvSpPr>
          <p:cNvPr id="517" name="Shape 517"/>
          <p:cNvSpPr/>
          <p:nvPr/>
        </p:nvSpPr>
        <p:spPr>
          <a:xfrm>
            <a:off x="9056569" y="3199374"/>
            <a:ext cx="3642579" cy="51294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651446">
              <a:defRPr sz="2600">
                <a:solidFill>
                  <a:srgbClr val="929292"/>
                </a:solidFill>
                <a:latin typeface="Arial"/>
                <a:ea typeface="Arial"/>
                <a:cs typeface="Arial"/>
                <a:sym typeface="Arial"/>
              </a:defRPr>
            </a:lvl1pPr>
          </a:lstStyle>
          <a:p>
            <a:r>
              <a:t>[Iverach-Brereton 2011]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1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5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14">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build="p" bldLvl="5" animBg="1" advAuto="0"/>
      <p:bldP spid="515" grpId="3" animBg="1" advAuto="0"/>
      <p:bldP spid="517" grpId="2"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520" name="Shape 520"/>
          <p:cNvSpPr/>
          <p:nvPr/>
        </p:nvSpPr>
        <p:spPr>
          <a:xfrm>
            <a:off x="1551030" y="4632785"/>
            <a:ext cx="8199948" cy="298946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R="331470" defTabSz="651446">
              <a:defRPr sz="3600" b="1">
                <a:latin typeface="Arial"/>
                <a:ea typeface="Arial"/>
                <a:cs typeface="Arial"/>
                <a:sym typeface="Arial"/>
              </a:defRPr>
            </a:pPr>
            <a:r>
              <a:rPr dirty="0"/>
              <a:t>Amazing future perspectives</a:t>
            </a:r>
          </a:p>
          <a:p>
            <a:pPr marR="331470" defTabSz="651446">
              <a:defRPr sz="3600">
                <a:latin typeface="Arial"/>
                <a:ea typeface="Arial"/>
                <a:cs typeface="Arial"/>
                <a:sym typeface="Arial"/>
              </a:defRPr>
            </a:pPr>
            <a:endParaRPr dirty="0"/>
          </a:p>
          <a:p>
            <a:pPr marR="331470" defTabSz="651446">
              <a:lnSpc>
                <a:spcPct val="120000"/>
              </a:lnSpc>
              <a:defRPr sz="3600">
                <a:latin typeface="Arial"/>
                <a:ea typeface="Arial"/>
                <a:cs typeface="Arial"/>
                <a:sym typeface="Arial"/>
              </a:defRPr>
            </a:pPr>
            <a:r>
              <a:rPr dirty="0"/>
              <a:t>What role should the human being and the robot play in this </a:t>
            </a:r>
            <a:r>
              <a:rPr i="1" dirty="0"/>
              <a:t>pas de deux</a:t>
            </a:r>
            <a:r>
              <a:rPr dirty="0"/>
              <a:t> in which we are irrevocably engaged?</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467287" y="2030759"/>
            <a:ext cx="12285794" cy="6279734"/>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R="331470" defTabSz="457200">
              <a:lnSpc>
                <a:spcPct val="120000"/>
              </a:lnSpc>
              <a:spcBef>
                <a:spcPts val="1200"/>
              </a:spcBef>
              <a:defRPr sz="2800">
                <a:latin typeface="Arial"/>
                <a:ea typeface="Arial"/>
                <a:cs typeface="Arial"/>
                <a:sym typeface="Arial"/>
              </a:defRPr>
            </a:pPr>
            <a:r>
              <a:t>Since no single theory is appropriate for addressing all ethical issues arising in the design and use of robots, we take a </a:t>
            </a:r>
            <a:r>
              <a:rPr u="sng"/>
              <a:t>pragmatic option</a:t>
            </a:r>
            <a:r>
              <a:t>: </a:t>
            </a:r>
          </a:p>
          <a:p>
            <a:pPr marR="331470" defTabSz="457200">
              <a:lnSpc>
                <a:spcPct val="120000"/>
              </a:lnSpc>
              <a:spcBef>
                <a:spcPts val="1200"/>
              </a:spcBef>
              <a:defRPr sz="2800">
                <a:latin typeface="Arial"/>
                <a:ea typeface="Arial"/>
                <a:cs typeface="Arial"/>
                <a:sym typeface="Arial"/>
              </a:defRPr>
            </a:pPr>
            <a:endParaRPr/>
          </a:p>
          <a:p>
            <a:pPr marR="331470" defTabSz="457200">
              <a:lnSpc>
                <a:spcPct val="120000"/>
              </a:lnSpc>
              <a:spcBef>
                <a:spcPts val="1200"/>
              </a:spcBef>
              <a:defRPr sz="2800">
                <a:latin typeface="Arial"/>
                <a:ea typeface="Arial"/>
                <a:cs typeface="Arial"/>
                <a:sym typeface="Arial"/>
              </a:defRPr>
            </a:pPr>
            <a:r>
              <a:rPr>
                <a:solidFill>
                  <a:srgbClr val="04AFAF"/>
                </a:solidFill>
              </a:rPr>
              <a:t>Hybrid ethics</a:t>
            </a:r>
            <a:r>
              <a:t> combines:</a:t>
            </a:r>
          </a:p>
          <a:p>
            <a:pPr marL="280736" marR="331470" indent="-280736" defTabSz="457200">
              <a:lnSpc>
                <a:spcPct val="120000"/>
              </a:lnSpc>
              <a:spcBef>
                <a:spcPts val="1200"/>
              </a:spcBef>
              <a:buSzPct val="100000"/>
              <a:buChar char="•"/>
              <a:defRPr sz="2800">
                <a:latin typeface="Arial"/>
                <a:ea typeface="Arial"/>
                <a:cs typeface="Arial"/>
                <a:sym typeface="Arial"/>
              </a:defRPr>
            </a:pPr>
            <a:r>
              <a:t>Top-down theories — those applying rational principles to derive norms, and</a:t>
            </a:r>
          </a:p>
          <a:p>
            <a:pPr marL="280736" marR="331470" indent="-280736" defTabSz="457200">
              <a:lnSpc>
                <a:spcPct val="120000"/>
              </a:lnSpc>
              <a:spcBef>
                <a:spcPts val="1200"/>
              </a:spcBef>
              <a:buSzPct val="100000"/>
              <a:buChar char="•"/>
              <a:defRPr sz="2800">
                <a:latin typeface="Arial"/>
                <a:ea typeface="Arial"/>
                <a:cs typeface="Arial"/>
                <a:sym typeface="Arial"/>
              </a:defRPr>
            </a:pPr>
            <a:r>
              <a:t>Bottom-up theories — those inferring general guidelines from specific situations.</a:t>
            </a:r>
          </a:p>
          <a:p>
            <a:pPr marR="331470" defTabSz="457200">
              <a:lnSpc>
                <a:spcPct val="120000"/>
              </a:lnSpc>
              <a:spcBef>
                <a:spcPts val="1200"/>
              </a:spcBef>
              <a:defRPr sz="2800">
                <a:latin typeface="Arial"/>
                <a:ea typeface="Arial"/>
                <a:cs typeface="Arial"/>
                <a:sym typeface="Arial"/>
              </a:defRPr>
            </a:pPr>
            <a:endParaRPr/>
          </a:p>
          <a:p>
            <a:pPr marR="331470" defTabSz="457200">
              <a:lnSpc>
                <a:spcPct val="120000"/>
              </a:lnSpc>
              <a:spcBef>
                <a:spcPts val="1200"/>
              </a:spcBef>
              <a:defRPr sz="2800">
                <a:latin typeface="Arial"/>
                <a:ea typeface="Arial"/>
                <a:cs typeface="Arial"/>
                <a:sym typeface="Arial"/>
              </a:defRPr>
            </a:pPr>
            <a:r>
              <a:t>In what follows, we will acknowledge and apply the ethics theories that seem more suited to each particular case.</a:t>
            </a:r>
          </a:p>
        </p:txBody>
      </p:sp>
      <p:sp>
        <p:nvSpPr>
          <p:cNvPr id="85" name="Shape 85"/>
          <p:cNvSpPr/>
          <p:nvPr/>
        </p:nvSpPr>
        <p:spPr>
          <a:xfrm>
            <a:off x="471401" y="333178"/>
            <a:ext cx="12438673"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0.2. Ethical theories relevant to robotics: Hybrid ethics</a:t>
            </a:r>
          </a:p>
        </p:txBody>
      </p:sp>
      <p:sp>
        <p:nvSpPr>
          <p:cNvPr id="86" name="Shape 86"/>
          <p:cNvSpPr/>
          <p:nvPr/>
        </p:nvSpPr>
        <p:spPr>
          <a:xfrm>
            <a:off x="8550611" y="6376187"/>
            <a:ext cx="3769715"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[Wallach and Allen 2018]</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89" name="Shape 89"/>
          <p:cNvSpPr/>
          <p:nvPr/>
        </p:nvSpPr>
        <p:spPr>
          <a:xfrm>
            <a:off x="1651000" y="4217672"/>
            <a:ext cx="6770927"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b="1">
                <a:latin typeface="Arial"/>
                <a:ea typeface="Arial"/>
                <a:cs typeface="Arial"/>
                <a:sym typeface="Arial"/>
              </a:defRPr>
            </a:pPr>
            <a:r>
              <a:t>Designing 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a:t>
            </a:r>
            <a:r>
              <a:rPr b="1"/>
              <a:t> </a:t>
            </a:r>
            <a:r>
              <a:t>appearance</a:t>
            </a:r>
            <a:r>
              <a:rPr b="1"/>
              <a:t> </a:t>
            </a:r>
            <a:r>
              <a:t>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471401" y="333178"/>
            <a:ext cx="8990101"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1. Designing</a:t>
            </a:r>
            <a:r>
              <a:rPr b="1"/>
              <a:t> </a:t>
            </a:r>
            <a:r>
              <a:t>the “perfect” assistant</a:t>
            </a:r>
            <a:r>
              <a:rPr b="1"/>
              <a:t> </a:t>
            </a:r>
          </a:p>
        </p:txBody>
      </p:sp>
      <p:sp>
        <p:nvSpPr>
          <p:cNvPr id="92" name="Shape 92"/>
          <p:cNvSpPr/>
          <p:nvPr/>
        </p:nvSpPr>
        <p:spPr>
          <a:xfrm>
            <a:off x="470976" y="1929903"/>
            <a:ext cx="12633708" cy="4699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defRPr sz="2600">
                <a:latin typeface="Comic Sans MS"/>
                <a:ea typeface="Comic Sans MS"/>
                <a:cs typeface="Comic Sans MS"/>
                <a:sym typeface="Comic Sans MS"/>
              </a:defRPr>
            </a:pPr>
            <a:r>
              <a:rPr dirty="0"/>
              <a:t>… A good choice of stimuli, that’s the secret to wellbeing. [..] we can’t change man or turn his brain upside down, we can’t modify even the smallest reaction. The only option is to control his surroundings, control what he feels through the stimuli he receives. A key idea, but when he presented it as the leitmotif of the new line of robots, no one gave it a bit’s worth of notice. Too simple, they said. How short-sighted! [..] they couldn’t tailor-make a ROB for everyone; they had to come up with </a:t>
            </a:r>
            <a:r>
              <a:rPr u="sng" dirty="0"/>
              <a:t>a generic ROB that was highly adaptable </a:t>
            </a:r>
            <a:r>
              <a:rPr dirty="0"/>
              <a:t>and, most important of all, one that could achieve a very fast adaptation. If it took one week for a ROB to work out how to wake up its PROP or how much sugar to put in his coffee, the whole idea would go down the drain.</a:t>
            </a:r>
          </a:p>
        </p:txBody>
      </p:sp>
      <p:sp>
        <p:nvSpPr>
          <p:cNvPr id="93" name="Shape 93"/>
          <p:cNvSpPr/>
          <p:nvPr/>
        </p:nvSpPr>
        <p:spPr>
          <a:xfrm>
            <a:off x="8735393" y="1298859"/>
            <a:ext cx="4108613"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1 - Dr. Craft</a:t>
            </a:r>
          </a:p>
        </p:txBody>
      </p:sp>
      <p:sp>
        <p:nvSpPr>
          <p:cNvPr id="94" name="Shape 94"/>
          <p:cNvSpPr/>
          <p:nvPr/>
        </p:nvSpPr>
        <p:spPr>
          <a:xfrm>
            <a:off x="470326" y="6904504"/>
            <a:ext cx="12633708" cy="1879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defRPr sz="2600">
                <a:solidFill>
                  <a:srgbClr val="04AFAF"/>
                </a:solidFill>
                <a:latin typeface="Comic Sans MS"/>
                <a:ea typeface="Comic Sans MS"/>
                <a:cs typeface="Comic Sans MS"/>
                <a:sym typeface="Comic Sans MS"/>
              </a:defRPr>
            </a:pPr>
            <a:r>
              <a:t>What he wants is a creativity prosthesis. Or an assistant, it doesn’t matter; something that would </a:t>
            </a:r>
            <a:r>
              <a:rPr u="sng"/>
              <a:t>stimulate him to think differently</a:t>
            </a:r>
            <a:r>
              <a:t>, that would warn him when he started down well-worn paths and would show him the promising forks in the road, those susceptible to innovation.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Chapters 1 and 5 in the novel</a:t>
            </a:r>
          </a:p>
        </p:txBody>
      </p:sp>
      <p:sp>
        <p:nvSpPr>
          <p:cNvPr id="97" name="Shape 97"/>
          <p:cNvSpPr/>
          <p:nvPr/>
        </p:nvSpPr>
        <p:spPr>
          <a:xfrm>
            <a:off x="498189" y="2185390"/>
            <a:ext cx="12363170" cy="674853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200"/>
              </a:spcBef>
              <a:tabLst>
                <a:tab pos="177800" algn="l"/>
                <a:tab pos="355600" algn="l"/>
              </a:tabLst>
              <a:defRPr sz="2600">
                <a:latin typeface="Arial"/>
                <a:ea typeface="Arial"/>
                <a:cs typeface="Arial"/>
                <a:sym typeface="Arial"/>
              </a:defRPr>
            </a:pPr>
            <a:r>
              <a:rPr u="sng"/>
              <a:t>The traits attributed to a “perfect” assistant vary largely</a:t>
            </a:r>
            <a:r>
              <a:t> among cultures, types of users, and individual viewpoints. </a:t>
            </a:r>
            <a:r>
              <a:rPr>
                <a:solidFill>
                  <a:srgbClr val="04AFAF"/>
                </a:solidFill>
              </a:rPr>
              <a:t>From his entrepreneurial stand, </a:t>
            </a:r>
            <a:r>
              <a:rPr b="1" i="1">
                <a:solidFill>
                  <a:srgbClr val="04AFAF"/>
                </a:solidFill>
              </a:rPr>
              <a:t>Doctor Craft</a:t>
            </a:r>
            <a:r>
              <a:rPr>
                <a:solidFill>
                  <a:srgbClr val="04AFAF"/>
                </a:solidFill>
              </a:rPr>
              <a:t> argues for highly-adaptable robots that would fit their owners like a glove, covering all of their needs and maintaining them in a permanent state of wellbeing, but as a user he requests a hypothetical assistant to stimulate his thinking and to inspire him to behave differently than usual. </a:t>
            </a:r>
            <a:r>
              <a:t>Similarly, </a:t>
            </a:r>
            <a:r>
              <a:rPr b="1" i="1">
                <a:solidFill>
                  <a:srgbClr val="04AFAF"/>
                </a:solidFill>
              </a:rPr>
              <a:t>Leo</a:t>
            </a:r>
            <a:r>
              <a:rPr>
                <a:solidFill>
                  <a:srgbClr val="04AFAF"/>
                </a:solidFill>
              </a:rPr>
              <a:t> adheres to more strict criteria (e.g., as regards to safety and maintenance) in his professional design activity than when he tunes his robot as a user.</a:t>
            </a:r>
          </a:p>
          <a:p>
            <a:pPr marR="331470" defTabSz="457200">
              <a:lnSpc>
                <a:spcPct val="120000"/>
              </a:lnSpc>
              <a:spcBef>
                <a:spcPts val="2800"/>
              </a:spcBef>
              <a:tabLst>
                <a:tab pos="177800" algn="l"/>
                <a:tab pos="355600" algn="l"/>
              </a:tabLst>
              <a:defRPr sz="2600">
                <a:latin typeface="Arial"/>
                <a:ea typeface="Arial"/>
                <a:cs typeface="Arial"/>
                <a:sym typeface="Arial"/>
              </a:defRPr>
            </a:pPr>
            <a:r>
              <a:rPr u="sng"/>
              <a:t>Robot communication and action can be perceived as overly intrusive and annoying</a:t>
            </a:r>
            <a:r>
              <a:t>. </a:t>
            </a:r>
            <a:r>
              <a:rPr b="1" i="1">
                <a:solidFill>
                  <a:srgbClr val="04AFAF"/>
                </a:solidFill>
              </a:rPr>
              <a:t>Doctor Craft</a:t>
            </a:r>
            <a:r>
              <a:rPr>
                <a:solidFill>
                  <a:srgbClr val="04AFAF"/>
                </a:solidFill>
              </a:rPr>
              <a:t> roars to his robot </a:t>
            </a:r>
            <a:r>
              <a:rPr b="1" i="1">
                <a:solidFill>
                  <a:srgbClr val="04AFAF"/>
                </a:solidFill>
              </a:rPr>
              <a:t>Alpha+</a:t>
            </a:r>
            <a:r>
              <a:rPr>
                <a:solidFill>
                  <a:srgbClr val="04AFAF"/>
                </a:solidFill>
              </a:rPr>
              <a:t>: «Get off me, you confounded beast» and gives it a shove as it is trying to wake him up. </a:t>
            </a:r>
            <a:r>
              <a:t>Thus, reaction to robotic assistance depend a lot on the user and the circumstances, which has to be carefully taken into account at design time.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1.2. Ethical background and discussion</a:t>
            </a:r>
          </a:p>
        </p:txBody>
      </p:sp>
      <p:sp>
        <p:nvSpPr>
          <p:cNvPr id="100" name="Shape 100"/>
          <p:cNvSpPr/>
          <p:nvPr/>
        </p:nvSpPr>
        <p:spPr>
          <a:xfrm>
            <a:off x="521776" y="2287089"/>
            <a:ext cx="12351168" cy="59131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200"/>
              </a:spcBef>
              <a:tabLst>
                <a:tab pos="177800" algn="l"/>
                <a:tab pos="355600" algn="l"/>
              </a:tabLst>
              <a:defRPr sz="2800">
                <a:latin typeface="Arial"/>
                <a:ea typeface="Arial"/>
                <a:cs typeface="Arial"/>
                <a:sym typeface="Arial"/>
              </a:defRPr>
            </a:pPr>
            <a:r>
              <a:t>Virtues attributed to the Victorian lady’s companion:</a:t>
            </a:r>
          </a:p>
          <a:p>
            <a:pPr marL="260684" marR="331470" indent="-260684" defTabSz="457200">
              <a:lnSpc>
                <a:spcPct val="120000"/>
              </a:lnSpc>
              <a:spcBef>
                <a:spcPts val="2900"/>
              </a:spcBef>
              <a:buSzPct val="100000"/>
              <a:buChar char="•"/>
              <a:tabLst>
                <a:tab pos="177800" algn="l"/>
                <a:tab pos="355600" algn="l"/>
              </a:tabLst>
              <a:defRPr sz="2600">
                <a:latin typeface="Arial"/>
                <a:ea typeface="Arial"/>
                <a:cs typeface="Arial"/>
                <a:sym typeface="Arial"/>
              </a:defRPr>
            </a:pPr>
            <a:r>
              <a:t>able to </a:t>
            </a:r>
            <a:r>
              <a:rPr u="sng"/>
              <a:t>distinguish its owner</a:t>
            </a:r>
            <a:r>
              <a:t> from other people, animals and things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able to recognize its owner’s </a:t>
            </a:r>
            <a:r>
              <a:rPr u="sng"/>
              <a:t>emotions and intentions</a:t>
            </a:r>
            <a:r>
              <a:t>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behaving in a </a:t>
            </a:r>
            <a:r>
              <a:rPr u="sng"/>
              <a:t>predictable</a:t>
            </a:r>
            <a:r>
              <a:t> and dependable way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u="sng"/>
              <a:t>protective and supportive</a:t>
            </a:r>
            <a:r>
              <a:t> of the user in the handling of information and communication with other people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u="sng"/>
              <a:t>polite but firm</a:t>
            </a:r>
            <a:r>
              <a:t> in the owner’s interest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u="sng"/>
              <a:t>having a model of its own capabilities</a:t>
            </a:r>
            <a:r>
              <a:t>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u="sng"/>
              <a:t>operationally reliable</a:t>
            </a:r>
            <a:r>
              <a:t> and requiring neither much effort from the owner to use nor special maintenance</a:t>
            </a:r>
          </a:p>
        </p:txBody>
      </p:sp>
      <p:sp>
        <p:nvSpPr>
          <p:cNvPr id="101" name="Shape 101"/>
          <p:cNvSpPr/>
          <p:nvPr/>
        </p:nvSpPr>
        <p:spPr>
          <a:xfrm>
            <a:off x="9311913" y="8235569"/>
            <a:ext cx="329907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[Peltu and Wilks 2008]</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1.2. Ethical background and discussion</a:t>
            </a:r>
          </a:p>
        </p:txBody>
      </p:sp>
      <p:sp>
        <p:nvSpPr>
          <p:cNvPr id="104" name="Shape 104"/>
          <p:cNvSpPr/>
          <p:nvPr/>
        </p:nvSpPr>
        <p:spPr>
          <a:xfrm>
            <a:off x="521776" y="2287089"/>
            <a:ext cx="12351168" cy="63337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200"/>
              </a:spcBef>
              <a:tabLst>
                <a:tab pos="177800" algn="l"/>
                <a:tab pos="355600" algn="l"/>
              </a:tabLst>
              <a:defRPr sz="2800">
                <a:latin typeface="Arial"/>
                <a:ea typeface="Arial"/>
                <a:cs typeface="Arial"/>
                <a:sym typeface="Arial"/>
              </a:defRPr>
            </a:pPr>
            <a:r>
              <a:rPr dirty="0"/>
              <a:t>Some design considerations:</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implementation of safeguards to ensure robots </a:t>
            </a:r>
            <a:r>
              <a:rPr u="sng" dirty="0"/>
              <a:t>augment human experiences rather than increase social barriers</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designing robots to be </a:t>
            </a:r>
            <a:r>
              <a:rPr u="sng" dirty="0"/>
              <a:t>intentionally machine-like</a:t>
            </a:r>
            <a:r>
              <a:rPr dirty="0"/>
              <a:t>, since humans view robots as agents and react to them socially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u="sng" dirty="0"/>
              <a:t>transparency</a:t>
            </a:r>
            <a:r>
              <a:rPr dirty="0"/>
              <a:t> — conveying the intention of robot behavior to the surrounding people through gestures, voice or context</a:t>
            </a:r>
          </a:p>
          <a:p>
            <a:pPr marR="331470" lvl="1" indent="228600" defTabSz="457200">
              <a:lnSpc>
                <a:spcPct val="120000"/>
              </a:lnSpc>
              <a:spcBef>
                <a:spcPts val="1200"/>
              </a:spcBef>
              <a:tabLst>
                <a:tab pos="177800" algn="l"/>
                <a:tab pos="355600" algn="l"/>
              </a:tabLst>
              <a:defRPr sz="2200">
                <a:latin typeface="Arial"/>
                <a:ea typeface="Arial"/>
                <a:cs typeface="Arial"/>
                <a:sym typeface="Arial"/>
              </a:defRPr>
            </a:pPr>
            <a:r>
              <a:rPr dirty="0"/>
              <a:t>(Remark to 2</a:t>
            </a:r>
            <a:r>
              <a:rPr sz="1800" dirty="0"/>
              <a:t>n</a:t>
            </a:r>
            <a:r>
              <a:rPr dirty="0"/>
              <a:t> and 3</a:t>
            </a:r>
            <a:r>
              <a:rPr sz="1800" dirty="0"/>
              <a:t>rd</a:t>
            </a:r>
            <a:r>
              <a:rPr dirty="0"/>
              <a:t>: humanlike communication is largely prioritized by people over </a:t>
            </a:r>
            <a:r>
              <a:rPr dirty="0" smtClean="0"/>
              <a:t>humanlike </a:t>
            </a:r>
            <a:r>
              <a:rPr dirty="0"/>
              <a:t>behavior and appearance </a:t>
            </a:r>
            <a:r>
              <a:rPr dirty="0">
                <a:solidFill>
                  <a:srgbClr val="929292"/>
                </a:solidFill>
              </a:rPr>
              <a:t>[</a:t>
            </a:r>
            <a:r>
              <a:rPr dirty="0" err="1">
                <a:solidFill>
                  <a:srgbClr val="929292"/>
                </a:solidFill>
              </a:rPr>
              <a:t>Dautenhahn</a:t>
            </a:r>
            <a:r>
              <a:rPr dirty="0">
                <a:solidFill>
                  <a:srgbClr val="929292"/>
                </a:solidFill>
              </a:rPr>
              <a:t> </a:t>
            </a:r>
            <a:r>
              <a:rPr i="1" dirty="0">
                <a:solidFill>
                  <a:srgbClr val="929292"/>
                </a:solidFill>
              </a:rPr>
              <a:t>et al.</a:t>
            </a:r>
            <a:r>
              <a:rPr dirty="0">
                <a:solidFill>
                  <a:srgbClr val="929292"/>
                </a:solidFill>
              </a:rPr>
              <a:t> 2005]</a:t>
            </a:r>
            <a:r>
              <a:rPr dirty="0"/>
              <a:t>)</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real-time status indicators are suggested to increase </a:t>
            </a:r>
            <a:r>
              <a:rPr u="sng" dirty="0"/>
              <a:t>trustworthiness</a:t>
            </a:r>
            <a:r>
              <a:rPr dirty="0"/>
              <a:t>, and kill switches could enhance users’ perception of </a:t>
            </a:r>
            <a:r>
              <a:rPr u="sng" dirty="0"/>
              <a:t>safety</a:t>
            </a:r>
          </a:p>
          <a:p>
            <a:pPr marL="260684" marR="331470" indent="-260684" defTabSz="457200">
              <a:lnSpc>
                <a:spcPct val="120000"/>
              </a:lnSpc>
              <a:spcBef>
                <a:spcPts val="1200"/>
              </a:spcBef>
              <a:buSzPct val="100000"/>
              <a:buChar char="•"/>
              <a:tabLst>
                <a:tab pos="177800" algn="l"/>
                <a:tab pos="355600" algn="l"/>
              </a:tabLst>
              <a:defRPr sz="2600" u="sng">
                <a:latin typeface="Arial"/>
                <a:ea typeface="Arial"/>
                <a:cs typeface="Arial"/>
                <a:sym typeface="Arial"/>
              </a:defRPr>
            </a:pPr>
            <a:r>
              <a:rPr dirty="0"/>
              <a:t>avoid deception</a:t>
            </a:r>
          </a:p>
        </p:txBody>
      </p:sp>
      <p:sp>
        <p:nvSpPr>
          <p:cNvPr id="105" name="Shape 105"/>
          <p:cNvSpPr/>
          <p:nvPr/>
        </p:nvSpPr>
        <p:spPr>
          <a:xfrm>
            <a:off x="10459003" y="4679950"/>
            <a:ext cx="1957152"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[Knight 2014]</a:t>
            </a:r>
          </a:p>
        </p:txBody>
      </p:sp>
      <p:sp>
        <p:nvSpPr>
          <p:cNvPr id="106" name="Shape 106"/>
          <p:cNvSpPr/>
          <p:nvPr/>
        </p:nvSpPr>
        <p:spPr>
          <a:xfrm>
            <a:off x="9513685" y="5651206"/>
            <a:ext cx="2932056"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[van der Loos 2007]</a:t>
            </a:r>
          </a:p>
        </p:txBody>
      </p:sp>
      <p:sp>
        <p:nvSpPr>
          <p:cNvPr id="107" name="Shape 107"/>
          <p:cNvSpPr/>
          <p:nvPr/>
        </p:nvSpPr>
        <p:spPr>
          <a:xfrm>
            <a:off x="8918831" y="8259384"/>
            <a:ext cx="356772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[Riek and Howard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0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0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2" nodeType="afterEffect">
                                  <p:stCondLst>
                                    <p:cond delay="0"/>
                                  </p:stCondLst>
                                  <p:iterate>
                                    <p:tmAbs val="0"/>
                                  </p:iterate>
                                  <p:childTnLst>
                                    <p:set>
                                      <p:cBhvr>
                                        <p:cTn id="17" fill="hold"/>
                                        <p:tgtEl>
                                          <p:spTgt spid="105">
                                            <p:bg/>
                                          </p:spTgt>
                                        </p:tgtEl>
                                        <p:attrNameLst>
                                          <p:attrName>style.visibility</p:attrName>
                                        </p:attrNameLst>
                                      </p:cBhvr>
                                      <p:to>
                                        <p:strVal val="visible"/>
                                      </p:to>
                                    </p:set>
                                  </p:childTnLst>
                                </p:cTn>
                              </p:par>
                              <p:par>
                                <p:cTn id="18" presetID="1" presetClass="entr" presetSubtype="0" fill="hold" grpId="2" nodeType="withEffect">
                                  <p:stCondLst>
                                    <p:cond delay="0"/>
                                  </p:stCondLst>
                                  <p:iterate>
                                    <p:tmAbs val="0"/>
                                  </p:iterate>
                                  <p:childTnLst>
                                    <p:set>
                                      <p:cBhvr>
                                        <p:cTn id="19" fill="hold"/>
                                        <p:tgtEl>
                                          <p:spTgt spid="10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104">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3" nodeType="afterEffect">
                                  <p:stCondLst>
                                    <p:cond delay="0"/>
                                  </p:stCondLst>
                                  <p:iterate>
                                    <p:tmAbs val="0"/>
                                  </p:iterate>
                                  <p:childTnLst>
                                    <p:set>
                                      <p:cBhvr>
                                        <p:cTn id="26" fill="hold"/>
                                        <p:tgtEl>
                                          <p:spTgt spid="106">
                                            <p:bg/>
                                          </p:spTgt>
                                        </p:tgtEl>
                                        <p:attrNameLst>
                                          <p:attrName>style.visibility</p:attrName>
                                        </p:attrNameLst>
                                      </p:cBhvr>
                                      <p:to>
                                        <p:strVal val="visible"/>
                                      </p:to>
                                    </p:set>
                                  </p:childTnLst>
                                </p:cTn>
                              </p:par>
                              <p:par>
                                <p:cTn id="27" presetID="1" presetClass="entr" presetSubtype="0" fill="hold" grpId="3" nodeType="withEffect">
                                  <p:stCondLst>
                                    <p:cond delay="0"/>
                                  </p:stCondLst>
                                  <p:iterate>
                                    <p:tmAbs val="0"/>
                                  </p:iterate>
                                  <p:childTnLst>
                                    <p:set>
                                      <p:cBhvr>
                                        <p:cTn id="28" fill="hold"/>
                                        <p:tgtEl>
                                          <p:spTgt spid="10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04">
                                            <p:txEl>
                                              <p:pRg st="4" end="4"/>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104">
                                            <p:txEl>
                                              <p:pRg st="5" end="5"/>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 nodeType="afterEffect">
                                  <p:stCondLst>
                                    <p:cond delay="0"/>
                                  </p:stCondLst>
                                  <p:iterate>
                                    <p:tmAbs val="0"/>
                                  </p:iterate>
                                  <p:childTnLst>
                                    <p:set>
                                      <p:cBhvr>
                                        <p:cTn id="38" fill="hold"/>
                                        <p:tgtEl>
                                          <p:spTgt spid="104">
                                            <p:txEl>
                                              <p:pRg st="6" end="6"/>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4" nodeType="afterEffect">
                                  <p:stCondLst>
                                    <p:cond delay="0"/>
                                  </p:stCondLst>
                                  <p:iterate>
                                    <p:tmAbs val="0"/>
                                  </p:iterate>
                                  <p:childTnLst>
                                    <p:set>
                                      <p:cBhvr>
                                        <p:cTn id="41" fill="hold"/>
                                        <p:tgtEl>
                                          <p:spTgt spid="107">
                                            <p:bg/>
                                          </p:spTgt>
                                        </p:tgtEl>
                                        <p:attrNameLst>
                                          <p:attrName>style.visibility</p:attrName>
                                        </p:attrNameLst>
                                      </p:cBhvr>
                                      <p:to>
                                        <p:strVal val="visible"/>
                                      </p:to>
                                    </p:set>
                                  </p:childTnLst>
                                </p:cTn>
                              </p:par>
                              <p:par>
                                <p:cTn id="42" presetID="1" presetClass="entr" presetSubtype="0" fill="hold" grpId="4" nodeType="withEffect">
                                  <p:stCondLst>
                                    <p:cond delay="0"/>
                                  </p:stCondLst>
                                  <p:iterate>
                                    <p:tmAbs val="0"/>
                                  </p:iterate>
                                  <p:childTnLst>
                                    <p:set>
                                      <p:cBhvr>
                                        <p:cTn id="43" fill="hold"/>
                                        <p:tgtEl>
                                          <p:spTgt spid="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1" build="p" bldLvl="5" animBg="1" advAuto="0"/>
      <p:bldP spid="105" grpId="2" build="p" animBg="1" advAuto="0"/>
      <p:bldP spid="106" grpId="3" build="p" animBg="1" advAuto="0"/>
      <p:bldP spid="107" grpId="4"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1.2. Ethical background and discussion</a:t>
            </a:r>
          </a:p>
        </p:txBody>
      </p:sp>
      <p:sp>
        <p:nvSpPr>
          <p:cNvPr id="110" name="Shape 110"/>
          <p:cNvSpPr/>
          <p:nvPr/>
        </p:nvSpPr>
        <p:spPr>
          <a:xfrm>
            <a:off x="521776" y="2287089"/>
            <a:ext cx="12401271" cy="54429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200"/>
              </a:spcBef>
              <a:tabLst>
                <a:tab pos="177800" algn="l"/>
                <a:tab pos="355600" algn="l"/>
              </a:tabLst>
              <a:defRPr sz="2800">
                <a:latin typeface="Arial"/>
                <a:ea typeface="Arial"/>
                <a:cs typeface="Arial"/>
                <a:sym typeface="Arial"/>
              </a:defRPr>
            </a:pPr>
            <a:r>
              <a:t>South Korea Robot Ethics Charter:</a:t>
            </a:r>
          </a:p>
          <a:p>
            <a:pPr marL="260684" marR="331470" indent="-260684" defTabSz="457200">
              <a:lnSpc>
                <a:spcPct val="120000"/>
              </a:lnSpc>
              <a:spcBef>
                <a:spcPts val="2900"/>
              </a:spcBef>
              <a:buSzPct val="100000"/>
              <a:buChar char="•"/>
              <a:tabLst>
                <a:tab pos="177800" algn="l"/>
                <a:tab pos="355600" algn="l"/>
              </a:tabLst>
              <a:defRPr sz="2600">
                <a:latin typeface="Arial"/>
                <a:ea typeface="Arial"/>
                <a:cs typeface="Arial"/>
                <a:sym typeface="Arial"/>
              </a:defRPr>
            </a:pPr>
            <a:r>
              <a:t>limit robot autonomy by making it always possible for a human to assume control</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guarantee user and community safety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minimize the users’ risk of any psychological harm such as antisocial or sociopathic behaviors, depression or anxiety, stress, and addictions</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clearly identify the product and protect it from alteration</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protect personal data</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ensure that robot actions are traceable at all times</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make designs ecologically sensitive and sustainable </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434689" y="2477456"/>
            <a:ext cx="12482744" cy="302457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3000"/>
            </a:pPr>
            <a:r>
              <a:rPr sz="2800">
                <a:latin typeface="Arial"/>
                <a:ea typeface="Arial"/>
                <a:cs typeface="Arial"/>
                <a:sym typeface="Arial"/>
              </a:rPr>
              <a:t>1.A - Should </a:t>
            </a:r>
            <a:r>
              <a:rPr sz="2800" u="sng">
                <a:latin typeface="Arial"/>
                <a:ea typeface="Arial"/>
                <a:cs typeface="Arial"/>
                <a:sym typeface="Arial"/>
              </a:rPr>
              <a:t>public trust and confidence</a:t>
            </a:r>
            <a:r>
              <a:rPr sz="2800">
                <a:latin typeface="Arial"/>
                <a:ea typeface="Arial"/>
                <a:cs typeface="Arial"/>
                <a:sym typeface="Arial"/>
              </a:rPr>
              <a:t> in robots be enforced? If so, how?</a:t>
            </a:r>
          </a:p>
          <a:p>
            <a:pPr>
              <a:lnSpc>
                <a:spcPct val="120000"/>
              </a:lnSpc>
              <a:spcBef>
                <a:spcPts val="2000"/>
              </a:spcBef>
              <a:defRPr sz="2800">
                <a:latin typeface="Arial"/>
                <a:ea typeface="Arial"/>
                <a:cs typeface="Arial"/>
                <a:sym typeface="Arial"/>
              </a:defRPr>
            </a:pPr>
            <a:r>
              <a:t>1.B - Is it admissible that robots be designed to generate </a:t>
            </a:r>
            <a:r>
              <a:rPr u="sng"/>
              <a:t>addiction</a:t>
            </a:r>
            <a:r>
              <a:t>? </a:t>
            </a:r>
          </a:p>
          <a:p>
            <a:pPr>
              <a:lnSpc>
                <a:spcPct val="120000"/>
              </a:lnSpc>
              <a:spcBef>
                <a:spcPts val="2000"/>
              </a:spcBef>
              <a:defRPr sz="2800">
                <a:latin typeface="Arial"/>
                <a:ea typeface="Arial"/>
                <a:cs typeface="Arial"/>
                <a:sym typeface="Arial"/>
              </a:defRPr>
            </a:pPr>
            <a:r>
              <a:t>1.C - Should the possibility of </a:t>
            </a:r>
            <a:r>
              <a:rPr u="sng"/>
              <a:t>deception</a:t>
            </a:r>
            <a:r>
              <a:t> be actively excluded at design time?</a:t>
            </a:r>
          </a:p>
          <a:p>
            <a:pPr>
              <a:lnSpc>
                <a:spcPct val="120000"/>
              </a:lnSpc>
              <a:spcBef>
                <a:spcPts val="2000"/>
              </a:spcBef>
              <a:defRPr sz="2800">
                <a:latin typeface="Arial"/>
                <a:ea typeface="Arial"/>
                <a:cs typeface="Arial"/>
                <a:sym typeface="Arial"/>
              </a:defRPr>
            </a:pPr>
            <a:r>
              <a:t>1.D - Could robots be used to </a:t>
            </a:r>
            <a:r>
              <a:rPr u="sng"/>
              <a:t>control</a:t>
            </a:r>
            <a:r>
              <a:t> people?</a:t>
            </a:r>
          </a:p>
        </p:txBody>
      </p:sp>
      <p:sp>
        <p:nvSpPr>
          <p:cNvPr id="113" name="Shape 113"/>
          <p:cNvSpPr/>
          <p:nvPr/>
        </p:nvSpPr>
        <p:spPr>
          <a:xfrm>
            <a:off x="471401" y="333178"/>
            <a:ext cx="12061998"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498189" y="2477456"/>
            <a:ext cx="12292016" cy="591293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200"/>
              </a:spcBef>
              <a:defRPr sz="2600">
                <a:latin typeface="Arial"/>
                <a:ea typeface="Arial"/>
                <a:cs typeface="Arial"/>
                <a:sym typeface="Arial"/>
              </a:defRPr>
            </a:pPr>
            <a:r>
              <a:rPr u="sng"/>
              <a:t>Eurobarometer 427 (2015)</a:t>
            </a:r>
            <a:r>
              <a:t>: while personal experience with robots is rising, the proportion of respondents expressing a positive view has declined since 2012, from 70% down to 64%.</a:t>
            </a:r>
          </a:p>
          <a:p>
            <a:pPr>
              <a:lnSpc>
                <a:spcPct val="120000"/>
              </a:lnSpc>
              <a:spcBef>
                <a:spcPts val="1200"/>
              </a:spcBef>
              <a:defRPr sz="2600">
                <a:latin typeface="Arial"/>
                <a:ea typeface="Arial"/>
                <a:cs typeface="Arial"/>
                <a:sym typeface="Arial"/>
              </a:defRPr>
            </a:pPr>
            <a:r>
              <a:t>Roboticists should: </a:t>
            </a:r>
          </a:p>
          <a:p>
            <a:pPr marL="280736" indent="-280736">
              <a:lnSpc>
                <a:spcPct val="120000"/>
              </a:lnSpc>
              <a:spcBef>
                <a:spcPts val="1600"/>
              </a:spcBef>
              <a:buSzPct val="100000"/>
              <a:buChar char="•"/>
              <a:defRPr sz="2600">
                <a:latin typeface="Arial"/>
                <a:ea typeface="Arial"/>
                <a:cs typeface="Arial"/>
                <a:sym typeface="Arial"/>
              </a:defRPr>
            </a:pPr>
            <a:r>
              <a:t>take responsibility for their public image (e.g., commit to correct any outrageous claims in the press).</a:t>
            </a:r>
          </a:p>
          <a:p>
            <a:pPr marL="280736" indent="-280736">
              <a:lnSpc>
                <a:spcPct val="120000"/>
              </a:lnSpc>
              <a:spcBef>
                <a:spcPts val="2600"/>
              </a:spcBef>
              <a:buSzPct val="100000"/>
              <a:buChar char="•"/>
              <a:defRPr sz="2600">
                <a:latin typeface="Arial"/>
                <a:ea typeface="Arial"/>
                <a:cs typeface="Arial"/>
                <a:sym typeface="Arial"/>
              </a:defRPr>
            </a:pPr>
            <a:r>
              <a:t>employ a language that provides the public with the knowledge they need to elucidate their legitimate concerns (e.g., safety, undesired side effects), while avoiding recourse to </a:t>
            </a:r>
            <a:r>
              <a:rPr i="1"/>
              <a:t>value hierarchy</a:t>
            </a:r>
            <a:r>
              <a:t> and </a:t>
            </a:r>
            <a:r>
              <a:rPr i="1"/>
              <a:t>semantic inflation.</a:t>
            </a:r>
          </a:p>
          <a:p>
            <a:pPr marL="280736" indent="-280736">
              <a:lnSpc>
                <a:spcPct val="120000"/>
              </a:lnSpc>
              <a:spcBef>
                <a:spcPts val="2600"/>
              </a:spcBef>
              <a:buSzPct val="100000"/>
              <a:buChar char="•"/>
              <a:defRPr sz="2600">
                <a:latin typeface="Arial"/>
                <a:ea typeface="Arial"/>
                <a:cs typeface="Arial"/>
                <a:sym typeface="Arial"/>
              </a:defRPr>
            </a:pPr>
            <a:r>
              <a:t>make clear the short-term and long-term implications of any research result.</a:t>
            </a:r>
          </a:p>
        </p:txBody>
      </p:sp>
      <p:sp>
        <p:nvSpPr>
          <p:cNvPr id="116" name="Shape 116"/>
          <p:cNvSpPr/>
          <p:nvPr/>
        </p:nvSpPr>
        <p:spPr>
          <a:xfrm>
            <a:off x="471401" y="333178"/>
            <a:ext cx="12750860" cy="121957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a:lnSpc>
                <a:spcPct val="170000"/>
              </a:lnSpc>
              <a:defRPr sz="2900">
                <a:solidFill>
                  <a:srgbClr val="04AFAF"/>
                </a:solidFill>
              </a:defRPr>
            </a:pPr>
            <a:r>
              <a:rPr>
                <a:latin typeface="Arial"/>
                <a:ea typeface="Arial"/>
                <a:cs typeface="Arial"/>
                <a:sym typeface="Arial"/>
              </a:rPr>
              <a:t>1.A - Should public trust and confidence in robots be enforced? If so, how?</a:t>
            </a:r>
          </a:p>
        </p:txBody>
      </p:sp>
      <p:sp>
        <p:nvSpPr>
          <p:cNvPr id="117" name="Shape 117"/>
          <p:cNvSpPr/>
          <p:nvPr/>
        </p:nvSpPr>
        <p:spPr>
          <a:xfrm>
            <a:off x="8412477" y="5471360"/>
            <a:ext cx="425565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[Principles of Robotics 2010]</a:t>
            </a:r>
          </a:p>
        </p:txBody>
      </p:sp>
      <p:sp>
        <p:nvSpPr>
          <p:cNvPr id="118" name="Shape 118"/>
          <p:cNvSpPr/>
          <p:nvPr/>
        </p:nvSpPr>
        <p:spPr>
          <a:xfrm>
            <a:off x="9785329" y="8373178"/>
            <a:ext cx="280438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[Nourbakhsh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5">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15">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2" nodeType="afterEffect">
                                  <p:stCondLst>
                                    <p:cond delay="0"/>
                                  </p:stCondLst>
                                  <p:iterate>
                                    <p:tmAbs val="0"/>
                                  </p:iterate>
                                  <p:childTnLst>
                                    <p:set>
                                      <p:cBhvr>
                                        <p:cTn id="18" fill="hold"/>
                                        <p:tgtEl>
                                          <p:spTgt spid="117">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1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1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15">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3" nodeType="afterEffect">
                                  <p:stCondLst>
                                    <p:cond delay="0"/>
                                  </p:stCondLst>
                                  <p:iterate>
                                    <p:tmAbs val="0"/>
                                  </p:iterate>
                                  <p:childTnLst>
                                    <p:set>
                                      <p:cBhvr>
                                        <p:cTn id="30" fill="hold"/>
                                        <p:tgtEl>
                                          <p:spTgt spid="118">
                                            <p:bg/>
                                          </p:spTgt>
                                        </p:tgtEl>
                                        <p:attrNameLst>
                                          <p:attrName>style.visibility</p:attrName>
                                        </p:attrNameLst>
                                      </p:cBhvr>
                                      <p:to>
                                        <p:strVal val="visible"/>
                                      </p:to>
                                    </p:set>
                                  </p:childTnLst>
                                </p:cTn>
                              </p:par>
                              <p:par>
                                <p:cTn id="31" presetID="1" presetClass="entr" presetSubtype="0" fill="hold" grpId="3" nodeType="withEffect">
                                  <p:stCondLst>
                                    <p:cond delay="0"/>
                                  </p:stCondLst>
                                  <p:iterate>
                                    <p:tmAbs val="0"/>
                                  </p:iterate>
                                  <p:childTnLst>
                                    <p:set>
                                      <p:cBhvr>
                                        <p:cTn id="32" fill="hold"/>
                                        <p:tgtEl>
                                          <p:spTgt spid="1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build="p" animBg="1" advAuto="0"/>
      <p:bldP spid="117" grpId="2" build="p" animBg="1" advAuto="0"/>
      <p:bldP spid="118" grpId="3"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asted-image.png"/>
          <p:cNvPicPr>
            <a:picLocks noChangeAspect="1"/>
          </p:cNvPicPr>
          <p:nvPr/>
        </p:nvPicPr>
        <p:blipFill>
          <a:blip r:embed="rId2" cstate="print">
            <a:extLst/>
          </a:blip>
          <a:srcRect l="4793" r="21425"/>
          <a:stretch>
            <a:fillRect/>
          </a:stretch>
        </p:blipFill>
        <p:spPr>
          <a:xfrm>
            <a:off x="498607" y="1642293"/>
            <a:ext cx="5140223" cy="3524247"/>
          </a:xfrm>
          <a:prstGeom prst="rect">
            <a:avLst/>
          </a:prstGeom>
          <a:ln w="12700">
            <a:miter lim="400000"/>
          </a:ln>
        </p:spPr>
      </p:pic>
      <p:pic>
        <p:nvPicPr>
          <p:cNvPr id="34" name="PM0315_CollaborativeRoboticsFor_b.jpg"/>
          <p:cNvPicPr>
            <a:picLocks noChangeAspect="1"/>
          </p:cNvPicPr>
          <p:nvPr/>
        </p:nvPicPr>
        <p:blipFill>
          <a:blip r:embed="rId3" cstate="print">
            <a:extLst/>
          </a:blip>
          <a:srcRect l="3940" r="8618"/>
          <a:stretch>
            <a:fillRect/>
          </a:stretch>
        </p:blipFill>
        <p:spPr>
          <a:xfrm>
            <a:off x="7825294" y="5336572"/>
            <a:ext cx="4796976" cy="3653643"/>
          </a:xfrm>
          <a:prstGeom prst="rect">
            <a:avLst/>
          </a:prstGeom>
          <a:ln w="12700">
            <a:miter lim="400000"/>
          </a:ln>
        </p:spPr>
      </p:pic>
      <p:pic>
        <p:nvPicPr>
          <p:cNvPr id="35" name="pasted-image.png"/>
          <p:cNvPicPr>
            <a:picLocks noChangeAspect="1"/>
          </p:cNvPicPr>
          <p:nvPr/>
        </p:nvPicPr>
        <p:blipFill>
          <a:blip r:embed="rId4" cstate="print">
            <a:extLst/>
          </a:blip>
          <a:srcRect l="14277" r="9761" b="30340"/>
          <a:stretch>
            <a:fillRect/>
          </a:stretch>
        </p:blipFill>
        <p:spPr>
          <a:xfrm>
            <a:off x="5802444" y="1638804"/>
            <a:ext cx="6816230" cy="3516050"/>
          </a:xfrm>
          <a:prstGeom prst="rect">
            <a:avLst/>
          </a:prstGeom>
          <a:ln w="12700">
            <a:miter lim="400000"/>
          </a:ln>
        </p:spPr>
      </p:pic>
      <p:pic>
        <p:nvPicPr>
          <p:cNvPr id="36" name="pasted-image.png"/>
          <p:cNvPicPr>
            <a:picLocks/>
          </p:cNvPicPr>
          <p:nvPr/>
        </p:nvPicPr>
        <p:blipFill>
          <a:blip r:embed="rId5" cstate="print">
            <a:extLst/>
          </a:blip>
          <a:srcRect r="1597"/>
          <a:stretch>
            <a:fillRect/>
          </a:stretch>
        </p:blipFill>
        <p:spPr>
          <a:xfrm>
            <a:off x="489523" y="5337762"/>
            <a:ext cx="7165240" cy="3663804"/>
          </a:xfrm>
          <a:prstGeom prst="rect">
            <a:avLst/>
          </a:prstGeom>
          <a:ln w="12700">
            <a:miter lim="400000"/>
          </a:ln>
        </p:spPr>
      </p:pic>
      <p:sp>
        <p:nvSpPr>
          <p:cNvPr id="37" name="Shape 37"/>
          <p:cNvSpPr/>
          <p:nvPr/>
        </p:nvSpPr>
        <p:spPr>
          <a:xfrm>
            <a:off x="471401" y="333178"/>
            <a:ext cx="12276435"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Rise of service and collaborative robots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advAuto="0"/>
      <p:bldP spid="34" grpId="4" animBg="1" advAuto="0"/>
      <p:bldP spid="35" grpId="2" animBg="1" advAuto="0"/>
      <p:bldP spid="36"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1.B - Is it admissible that robots be designed to generate addiction?</a:t>
            </a:r>
          </a:p>
        </p:txBody>
      </p:sp>
      <p:sp>
        <p:nvSpPr>
          <p:cNvPr id="121" name="Shape 121"/>
          <p:cNvSpPr/>
          <p:nvPr/>
        </p:nvSpPr>
        <p:spPr>
          <a:xfrm>
            <a:off x="498189" y="2477456"/>
            <a:ext cx="12008422" cy="616440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3000"/>
              </a:spcBef>
              <a:defRPr sz="2600">
                <a:latin typeface="Arial"/>
                <a:ea typeface="Arial"/>
                <a:cs typeface="Arial"/>
                <a:sym typeface="Arial"/>
              </a:defRPr>
            </a:pPr>
            <a:r>
              <a:t>Addiction to robots could be </a:t>
            </a:r>
            <a:r>
              <a:rPr u="sng"/>
              <a:t>more dangerous and disrupting than to TV, internet, and videogames</a:t>
            </a:r>
            <a:r>
              <a:t>, because robots can cover a much wider range of areas in our daily life than other technologies.</a:t>
            </a:r>
          </a:p>
          <a:p>
            <a:pPr>
              <a:lnSpc>
                <a:spcPct val="120000"/>
              </a:lnSpc>
              <a:spcBef>
                <a:spcPts val="3000"/>
              </a:spcBef>
              <a:defRPr sz="2600">
                <a:latin typeface="Arial"/>
                <a:ea typeface="Arial"/>
                <a:cs typeface="Arial"/>
                <a:sym typeface="Arial"/>
              </a:defRPr>
            </a:pPr>
            <a:r>
              <a:t>The question of where the </a:t>
            </a:r>
            <a:r>
              <a:rPr u="sng"/>
              <a:t>boundary lies between comforting exercises and addiction</a:t>
            </a:r>
            <a:r>
              <a:t> to robots in elderly groups often arises.</a:t>
            </a:r>
          </a:p>
          <a:p>
            <a:pPr>
              <a:lnSpc>
                <a:spcPct val="120000"/>
              </a:lnSpc>
              <a:spcBef>
                <a:spcPts val="3000"/>
              </a:spcBef>
              <a:defRPr sz="2600">
                <a:latin typeface="Arial"/>
                <a:ea typeface="Arial"/>
                <a:cs typeface="Arial"/>
                <a:sym typeface="Arial"/>
              </a:defRPr>
            </a:pPr>
            <a:r>
              <a:t>Technology is designed to be addictive, otherwise companies would not make money. 78% of adults in the United States regard themselves as </a:t>
            </a:r>
            <a:r>
              <a:rPr i="1"/>
              <a:t>nomophobic</a:t>
            </a:r>
            <a:r>
              <a:t>. </a:t>
            </a:r>
          </a:p>
          <a:p>
            <a:pPr>
              <a:lnSpc>
                <a:spcPct val="120000"/>
              </a:lnSpc>
              <a:spcBef>
                <a:spcPts val="4600"/>
              </a:spcBef>
              <a:defRPr sz="2600">
                <a:latin typeface="Arial"/>
                <a:ea typeface="Arial"/>
                <a:cs typeface="Arial"/>
                <a:sym typeface="Arial"/>
              </a:defRPr>
            </a:pPr>
            <a:r>
              <a:t>How can robot designers cope with the sometimes </a:t>
            </a:r>
            <a:r>
              <a:rPr u="sng"/>
              <a:t>opposite interests of companies and users</a:t>
            </a:r>
            <a:r>
              <a:t>? Some argue that business competition and public education would result in products satisfying them both.</a:t>
            </a:r>
          </a:p>
        </p:txBody>
      </p:sp>
      <p:sp>
        <p:nvSpPr>
          <p:cNvPr id="122" name="Shape 122"/>
          <p:cNvSpPr/>
          <p:nvPr/>
        </p:nvSpPr>
        <p:spPr>
          <a:xfrm>
            <a:off x="9399825" y="5025600"/>
            <a:ext cx="307145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[Espingardeiro 2015]</a:t>
            </a:r>
          </a:p>
        </p:txBody>
      </p:sp>
      <p:sp>
        <p:nvSpPr>
          <p:cNvPr id="123" name="Shape 123"/>
          <p:cNvSpPr/>
          <p:nvPr/>
        </p:nvSpPr>
        <p:spPr>
          <a:xfrm>
            <a:off x="10094707" y="3609792"/>
            <a:ext cx="236268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[Veruggio 2005]</a:t>
            </a:r>
          </a:p>
        </p:txBody>
      </p:sp>
      <p:sp>
        <p:nvSpPr>
          <p:cNvPr id="124" name="Shape 124"/>
          <p:cNvSpPr/>
          <p:nvPr/>
        </p:nvSpPr>
        <p:spPr>
          <a:xfrm>
            <a:off x="10528575" y="6721200"/>
            <a:ext cx="187772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[Oliver 2015]</a:t>
            </a:r>
          </a:p>
        </p:txBody>
      </p:sp>
      <p:sp>
        <p:nvSpPr>
          <p:cNvPr id="125" name="Shape 125"/>
          <p:cNvSpPr/>
          <p:nvPr/>
        </p:nvSpPr>
        <p:spPr>
          <a:xfrm>
            <a:off x="10285798" y="8373178"/>
            <a:ext cx="2185478"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[Roberts 2005]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2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2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21">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3" nodeType="afterEffect">
                                  <p:stCondLst>
                                    <p:cond delay="0"/>
                                  </p:stCondLst>
                                  <p:iterate>
                                    <p:tmAbs val="0"/>
                                  </p:iterate>
                                  <p:childTnLst>
                                    <p:set>
                                      <p:cBhvr>
                                        <p:cTn id="20" fill="hold"/>
                                        <p:tgtEl>
                                          <p:spTgt spid="122">
                                            <p:bg/>
                                          </p:spTgt>
                                        </p:tgtEl>
                                        <p:attrNameLst>
                                          <p:attrName>style.visibility</p:attrName>
                                        </p:attrNameLst>
                                      </p:cBhvr>
                                      <p:to>
                                        <p:strVal val="visible"/>
                                      </p:to>
                                    </p:set>
                                  </p:childTnLst>
                                </p:cTn>
                              </p:par>
                              <p:par>
                                <p:cTn id="21" presetID="1" presetClass="entr" presetSubtype="0" fill="hold" grpId="3" nodeType="withEffect">
                                  <p:stCondLst>
                                    <p:cond delay="0"/>
                                  </p:stCondLst>
                                  <p:iterate>
                                    <p:tmAbs val="0"/>
                                  </p:iterate>
                                  <p:childTnLst>
                                    <p:set>
                                      <p:cBhvr>
                                        <p:cTn id="22" fill="hold"/>
                                        <p:tgtEl>
                                          <p:spTgt spid="1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21">
                                            <p:txEl>
                                              <p:pRg st="2" end="2"/>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4" nodeType="afterEffect">
                                  <p:stCondLst>
                                    <p:cond delay="0"/>
                                  </p:stCondLst>
                                  <p:iterate>
                                    <p:tmAbs val="0"/>
                                  </p:iterate>
                                  <p:childTnLst>
                                    <p:set>
                                      <p:cBhvr>
                                        <p:cTn id="29" fill="hold"/>
                                        <p:tgtEl>
                                          <p:spTgt spid="124">
                                            <p:bg/>
                                          </p:spTgt>
                                        </p:tgtEl>
                                        <p:attrNameLst>
                                          <p:attrName>style.visibility</p:attrName>
                                        </p:attrNameLst>
                                      </p:cBhvr>
                                      <p:to>
                                        <p:strVal val="visible"/>
                                      </p:to>
                                    </p:set>
                                  </p:childTnLst>
                                </p:cTn>
                              </p:par>
                              <p:par>
                                <p:cTn id="30" presetID="1" presetClass="entr" presetSubtype="0" fill="hold" grpId="4" nodeType="withEffect">
                                  <p:stCondLst>
                                    <p:cond delay="0"/>
                                  </p:stCondLst>
                                  <p:iterate>
                                    <p:tmAbs val="0"/>
                                  </p:iterate>
                                  <p:childTnLst>
                                    <p:set>
                                      <p:cBhvr>
                                        <p:cTn id="31" fill="hold"/>
                                        <p:tgtEl>
                                          <p:spTgt spid="1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5" nodeType="clickEffect">
                                  <p:stCondLst>
                                    <p:cond delay="0"/>
                                  </p:stCondLst>
                                  <p:iterate>
                                    <p:tmAbs val="0"/>
                                  </p:iterate>
                                  <p:childTnLst>
                                    <p:set>
                                      <p:cBhvr>
                                        <p:cTn id="35" fill="hold"/>
                                        <p:tgtEl>
                                          <p:spTgt spid="125">
                                            <p:bg/>
                                          </p:spTgt>
                                        </p:tgtEl>
                                        <p:attrNameLst>
                                          <p:attrName>style.visibility</p:attrName>
                                        </p:attrNameLst>
                                      </p:cBhvr>
                                      <p:to>
                                        <p:strVal val="visible"/>
                                      </p:to>
                                    </p:set>
                                  </p:childTnLst>
                                </p:cTn>
                              </p:par>
                              <p:par>
                                <p:cTn id="36" presetID="1" presetClass="entr" presetSubtype="0" fill="hold" grpId="5" nodeType="withEffect">
                                  <p:stCondLst>
                                    <p:cond delay="0"/>
                                  </p:stCondLst>
                                  <p:iterate>
                                    <p:tmAbs val="0"/>
                                  </p:iterate>
                                  <p:childTnLst>
                                    <p:set>
                                      <p:cBhvr>
                                        <p:cTn id="37" fill="hold"/>
                                        <p:tgtEl>
                                          <p:spTgt spid="125">
                                            <p:txEl>
                                              <p:pRg st="0" end="0"/>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 nodeType="afterEffect">
                                  <p:stCondLst>
                                    <p:cond delay="0"/>
                                  </p:stCondLst>
                                  <p:iterate>
                                    <p:tmAbs val="0"/>
                                  </p:iterate>
                                  <p:childTnLst>
                                    <p:set>
                                      <p:cBhvr>
                                        <p:cTn id="40" fill="hold"/>
                                        <p:tgtEl>
                                          <p:spTgt spid="1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build="p" bldLvl="5" animBg="1" advAuto="0"/>
      <p:bldP spid="122" grpId="3" build="p" animBg="1" advAuto="0"/>
      <p:bldP spid="123" grpId="2" build="p" animBg="1" advAuto="0"/>
      <p:bldP spid="124" grpId="4" build="p" animBg="1" advAuto="0"/>
      <p:bldP spid="125" grpId="5"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471401" y="333178"/>
            <a:ext cx="12781654"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1.C - Should the possibility of deception be actively excluded at design time?</a:t>
            </a:r>
          </a:p>
        </p:txBody>
      </p:sp>
      <p:sp>
        <p:nvSpPr>
          <p:cNvPr id="128" name="Shape 128"/>
          <p:cNvSpPr/>
          <p:nvPr/>
        </p:nvSpPr>
        <p:spPr>
          <a:xfrm>
            <a:off x="498189" y="2477456"/>
            <a:ext cx="12008422" cy="616440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800"/>
              </a:spcBef>
              <a:defRPr sz="2600">
                <a:latin typeface="Arial"/>
                <a:ea typeface="Arial"/>
                <a:cs typeface="Arial"/>
                <a:sym typeface="Arial"/>
              </a:defRPr>
            </a:pPr>
            <a:r>
              <a:t>Deception may take many forms: </a:t>
            </a:r>
          </a:p>
          <a:p>
            <a:pPr marL="280736" indent="-280736">
              <a:lnSpc>
                <a:spcPct val="120000"/>
              </a:lnSpc>
              <a:spcBef>
                <a:spcPts val="800"/>
              </a:spcBef>
              <a:buSzPct val="100000"/>
              <a:buChar char="•"/>
              <a:defRPr sz="2600">
                <a:latin typeface="Arial"/>
                <a:ea typeface="Arial"/>
                <a:cs typeface="Arial"/>
                <a:sym typeface="Arial"/>
              </a:defRPr>
            </a:pPr>
            <a:r>
              <a:t>elderly people may be deceived into believing that their </a:t>
            </a:r>
            <a:r>
              <a:rPr u="sng"/>
              <a:t>robot assistants care about them</a:t>
            </a:r>
            <a:r>
              <a:t>, </a:t>
            </a:r>
          </a:p>
          <a:p>
            <a:pPr marL="280736" indent="-280736">
              <a:lnSpc>
                <a:spcPct val="120000"/>
              </a:lnSpc>
              <a:spcBef>
                <a:spcPts val="800"/>
              </a:spcBef>
              <a:buSzPct val="100000"/>
              <a:buChar char="•"/>
              <a:defRPr sz="2600">
                <a:latin typeface="Arial"/>
                <a:ea typeface="Arial"/>
                <a:cs typeface="Arial"/>
                <a:sym typeface="Arial"/>
              </a:defRPr>
            </a:pPr>
            <a:r>
              <a:t>children may have the induced illusion that robot toys </a:t>
            </a:r>
            <a:r>
              <a:rPr u="sng"/>
              <a:t>have mental states and emotions</a:t>
            </a:r>
            <a:r>
              <a:t>,</a:t>
            </a:r>
          </a:p>
          <a:p>
            <a:pPr marL="280736" indent="-280736">
              <a:lnSpc>
                <a:spcPct val="120000"/>
              </a:lnSpc>
              <a:spcBef>
                <a:spcPts val="800"/>
              </a:spcBef>
              <a:buSzPct val="100000"/>
              <a:buChar char="•"/>
              <a:defRPr sz="2600">
                <a:latin typeface="Arial"/>
                <a:ea typeface="Arial"/>
                <a:cs typeface="Arial"/>
                <a:sym typeface="Arial"/>
              </a:defRPr>
            </a:pPr>
            <a:r>
              <a:t>the general public may be deluded to think that robots </a:t>
            </a:r>
            <a:r>
              <a:rPr u="sng"/>
              <a:t>are truly intelligent and have intentions</a:t>
            </a:r>
            <a:r>
              <a:t>. </a:t>
            </a:r>
          </a:p>
          <a:p>
            <a:pPr>
              <a:lnSpc>
                <a:spcPct val="120000"/>
              </a:lnSpc>
              <a:spcBef>
                <a:spcPts val="3000"/>
              </a:spcBef>
              <a:defRPr sz="2600">
                <a:latin typeface="Arial"/>
                <a:ea typeface="Arial"/>
                <a:cs typeface="Arial"/>
                <a:sym typeface="Arial"/>
              </a:defRPr>
            </a:pPr>
            <a:r>
              <a:t>«give hearing and voice to a robot and people expect it to be intelligent»</a:t>
            </a:r>
          </a:p>
          <a:p>
            <a:pPr>
              <a:lnSpc>
                <a:spcPct val="120000"/>
              </a:lnSpc>
              <a:spcBef>
                <a:spcPts val="4800"/>
              </a:spcBef>
              <a:defRPr sz="2600">
                <a:latin typeface="Arial"/>
                <a:ea typeface="Arial"/>
                <a:cs typeface="Arial"/>
                <a:sym typeface="Arial"/>
              </a:defRPr>
            </a:pPr>
            <a:r>
              <a:t>Robots should not be designed in a deceptive way to exploit vulnerable users; instead their machine nature should be transparent.</a:t>
            </a:r>
          </a:p>
        </p:txBody>
      </p:sp>
      <p:sp>
        <p:nvSpPr>
          <p:cNvPr id="129" name="Shape 129"/>
          <p:cNvSpPr/>
          <p:nvPr/>
        </p:nvSpPr>
        <p:spPr>
          <a:xfrm>
            <a:off x="10292739" y="5915876"/>
            <a:ext cx="227157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[Matthias 2005]</a:t>
            </a:r>
          </a:p>
        </p:txBody>
      </p:sp>
      <p:sp>
        <p:nvSpPr>
          <p:cNvPr id="130" name="Shape 130"/>
          <p:cNvSpPr/>
          <p:nvPr/>
        </p:nvSpPr>
        <p:spPr>
          <a:xfrm>
            <a:off x="10223404" y="7128000"/>
            <a:ext cx="241024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[Breazeal 2005]</a:t>
            </a:r>
          </a:p>
        </p:txBody>
      </p:sp>
      <p:sp>
        <p:nvSpPr>
          <p:cNvPr id="131" name="Shape 131"/>
          <p:cNvSpPr/>
          <p:nvPr/>
        </p:nvSpPr>
        <p:spPr>
          <a:xfrm>
            <a:off x="8374673" y="8373178"/>
            <a:ext cx="425565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[Principles of Robotics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28">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28">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28">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iterate>
                                    <p:tmAbs val="0"/>
                                  </p:iterate>
                                  <p:childTnLst>
                                    <p:set>
                                      <p:cBhvr>
                                        <p:cTn id="20" fill="hold"/>
                                        <p:tgtEl>
                                          <p:spTgt spid="129">
                                            <p:bg/>
                                          </p:spTgt>
                                        </p:tgtEl>
                                        <p:attrNameLst>
                                          <p:attrName>style.visibility</p:attrName>
                                        </p:attrNameLst>
                                      </p:cBhvr>
                                      <p:to>
                                        <p:strVal val="visible"/>
                                      </p:to>
                                    </p:set>
                                  </p:childTnLst>
                                </p:cTn>
                              </p:par>
                              <p:par>
                                <p:cTn id="21" presetID="1" presetClass="entr" presetSubtype="0" fill="hold" grpId="2" nodeType="withEffect">
                                  <p:stCondLst>
                                    <p:cond delay="0"/>
                                  </p:stCondLst>
                                  <p:iterate>
                                    <p:tmAbs val="0"/>
                                  </p:iterate>
                                  <p:childTnLst>
                                    <p:set>
                                      <p:cBhvr>
                                        <p:cTn id="22" fill="hold"/>
                                        <p:tgtEl>
                                          <p:spTgt spid="12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28">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3" nodeType="afterEffect">
                                  <p:stCondLst>
                                    <p:cond delay="0"/>
                                  </p:stCondLst>
                                  <p:iterate>
                                    <p:tmAbs val="0"/>
                                  </p:iterate>
                                  <p:childTnLst>
                                    <p:set>
                                      <p:cBhvr>
                                        <p:cTn id="29" fill="hold"/>
                                        <p:tgtEl>
                                          <p:spTgt spid="130">
                                            <p:bg/>
                                          </p:spTgt>
                                        </p:tgtEl>
                                        <p:attrNameLst>
                                          <p:attrName>style.visibility</p:attrName>
                                        </p:attrNameLst>
                                      </p:cBhvr>
                                      <p:to>
                                        <p:strVal val="visible"/>
                                      </p:to>
                                    </p:set>
                                  </p:childTnLst>
                                </p:cTn>
                              </p:par>
                              <p:par>
                                <p:cTn id="30" presetID="1" presetClass="entr" presetSubtype="0" fill="hold" grpId="3" nodeType="withEffect">
                                  <p:stCondLst>
                                    <p:cond delay="0"/>
                                  </p:stCondLst>
                                  <p:iterate>
                                    <p:tmAbs val="0"/>
                                  </p:iterate>
                                  <p:childTnLst>
                                    <p:set>
                                      <p:cBhvr>
                                        <p:cTn id="31" fill="hold"/>
                                        <p:tgtEl>
                                          <p:spTgt spid="130">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128">
                                            <p:txEl>
                                              <p:pRg st="5" end="5"/>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4" nodeType="afterEffect">
                                  <p:stCondLst>
                                    <p:cond delay="0"/>
                                  </p:stCondLst>
                                  <p:iterate>
                                    <p:tmAbs val="0"/>
                                  </p:iterate>
                                  <p:childTnLst>
                                    <p:set>
                                      <p:cBhvr>
                                        <p:cTn id="38" fill="hold"/>
                                        <p:tgtEl>
                                          <p:spTgt spid="131">
                                            <p:bg/>
                                          </p:spTgt>
                                        </p:tgtEl>
                                        <p:attrNameLst>
                                          <p:attrName>style.visibility</p:attrName>
                                        </p:attrNameLst>
                                      </p:cBhvr>
                                      <p:to>
                                        <p:strVal val="visible"/>
                                      </p:to>
                                    </p:set>
                                  </p:childTnLst>
                                </p:cTn>
                              </p:par>
                              <p:par>
                                <p:cTn id="39" presetID="1" presetClass="entr" presetSubtype="0" fill="hold" grpId="4" nodeType="withEffect">
                                  <p:stCondLst>
                                    <p:cond delay="0"/>
                                  </p:stCondLst>
                                  <p:iterate>
                                    <p:tmAbs val="0"/>
                                  </p:iterate>
                                  <p:childTnLst>
                                    <p:set>
                                      <p:cBhvr>
                                        <p:cTn id="40" fill="hold"/>
                                        <p:tgtEl>
                                          <p:spTgt spid="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build="p" animBg="1" advAuto="0"/>
      <p:bldP spid="129" grpId="2" build="p" animBg="1" advAuto="0"/>
      <p:bldP spid="130" grpId="3" build="p" animBg="1" advAuto="0"/>
      <p:bldP spid="131" grpId="4" build="p"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Designing</a:t>
            </a:r>
            <a:r>
              <a:rPr b="1"/>
              <a:t> </a:t>
            </a:r>
            <a:r>
              <a:t>the “perfect” assistant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1.D - Could robots be used to control people?</a:t>
            </a:r>
          </a:p>
        </p:txBody>
      </p:sp>
      <p:sp>
        <p:nvSpPr>
          <p:cNvPr id="134" name="Shape 134"/>
          <p:cNvSpPr/>
          <p:nvPr/>
        </p:nvSpPr>
        <p:spPr>
          <a:xfrm>
            <a:off x="498189" y="2477456"/>
            <a:ext cx="12008422" cy="586630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600"/>
              </a:spcBef>
              <a:defRPr sz="2600">
                <a:latin typeface="Arial"/>
                <a:ea typeface="Arial"/>
                <a:cs typeface="Arial"/>
                <a:sym typeface="Arial"/>
              </a:defRPr>
            </a:pPr>
            <a:r>
              <a:t>Not only robot assistants may </a:t>
            </a:r>
            <a:r>
              <a:rPr u="sng"/>
              <a:t>share personal material</a:t>
            </a:r>
            <a:r>
              <a:t> without the user knowing, but information may flow the other way too… «the watching eye and punitive hand of the state» </a:t>
            </a:r>
          </a:p>
          <a:p>
            <a:pPr>
              <a:lnSpc>
                <a:spcPct val="120000"/>
              </a:lnSpc>
              <a:spcBef>
                <a:spcPts val="2600"/>
              </a:spcBef>
              <a:defRPr sz="2600">
                <a:latin typeface="Arial"/>
                <a:ea typeface="Arial"/>
                <a:cs typeface="Arial"/>
                <a:sym typeface="Arial"/>
              </a:defRPr>
            </a:pPr>
            <a:r>
              <a:t>Robots may </a:t>
            </a:r>
            <a:r>
              <a:rPr u="sng"/>
              <a:t>enforce certain habits and values on the user</a:t>
            </a:r>
            <a:r>
              <a:t>, the key questions being who decides which these should be and whom they would benefit: the user (e.g., follow a diet), society at large (e.g., promote healthy habits), or a particular group of people (e.g., reduce medical expenditure).</a:t>
            </a:r>
          </a:p>
          <a:p>
            <a:pPr>
              <a:lnSpc>
                <a:spcPct val="120000"/>
              </a:lnSpc>
              <a:spcBef>
                <a:spcPts val="2600"/>
              </a:spcBef>
              <a:defRPr sz="2600">
                <a:latin typeface="Arial"/>
                <a:ea typeface="Arial"/>
                <a:cs typeface="Arial"/>
                <a:sym typeface="Arial"/>
              </a:defRPr>
            </a:pPr>
            <a:r>
              <a:t>Three “nudging” degrees: weak paternalism (opt in), libertarian paternalism (opt out), and strong paternalism (no way out).</a:t>
            </a:r>
          </a:p>
          <a:p>
            <a:pPr>
              <a:lnSpc>
                <a:spcPct val="120000"/>
              </a:lnSpc>
              <a:spcBef>
                <a:spcPts val="2600"/>
              </a:spcBef>
              <a:defRPr sz="2600">
                <a:latin typeface="Arial"/>
                <a:ea typeface="Arial"/>
                <a:cs typeface="Arial"/>
                <a:sym typeface="Arial"/>
              </a:defRPr>
            </a:pPr>
            <a:r>
              <a:t>Is nudging to enforce social justice (for instance) ethically appropriate?</a:t>
            </a:r>
          </a:p>
        </p:txBody>
      </p:sp>
      <p:sp>
        <p:nvSpPr>
          <p:cNvPr id="135" name="Shape 135"/>
          <p:cNvSpPr/>
          <p:nvPr/>
        </p:nvSpPr>
        <p:spPr>
          <a:xfrm>
            <a:off x="10631282" y="3609792"/>
            <a:ext cx="1812822"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[Lowe 2010]</a:t>
            </a:r>
          </a:p>
        </p:txBody>
      </p:sp>
      <p:sp>
        <p:nvSpPr>
          <p:cNvPr id="136" name="Shape 136"/>
          <p:cNvSpPr/>
          <p:nvPr/>
        </p:nvSpPr>
        <p:spPr>
          <a:xfrm>
            <a:off x="8383661" y="8355600"/>
            <a:ext cx="408761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[Borenstein and Arkin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35">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3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34">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3" nodeType="afterEffect">
                                  <p:stCondLst>
                                    <p:cond delay="0"/>
                                  </p:stCondLst>
                                  <p:iterate>
                                    <p:tmAbs val="0"/>
                                  </p:iterate>
                                  <p:childTnLst>
                                    <p:set>
                                      <p:cBhvr>
                                        <p:cTn id="20" fill="hold"/>
                                        <p:tgtEl>
                                          <p:spTgt spid="136">
                                            <p:bg/>
                                          </p:spTgt>
                                        </p:tgtEl>
                                        <p:attrNameLst>
                                          <p:attrName>style.visibility</p:attrName>
                                        </p:attrNameLst>
                                      </p:cBhvr>
                                      <p:to>
                                        <p:strVal val="visible"/>
                                      </p:to>
                                    </p:set>
                                  </p:childTnLst>
                                </p:cTn>
                              </p:par>
                              <p:par>
                                <p:cTn id="21" presetID="1" presetClass="entr" presetSubtype="0" fill="hold" grpId="3" nodeType="withEffect">
                                  <p:stCondLst>
                                    <p:cond delay="0"/>
                                  </p:stCondLst>
                                  <p:iterate>
                                    <p:tmAbs val="0"/>
                                  </p:iterate>
                                  <p:childTnLst>
                                    <p:set>
                                      <p:cBhvr>
                                        <p:cTn id="22" fill="hold"/>
                                        <p:tgtEl>
                                          <p:spTgt spid="13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3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1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build="p" bldLvl="5" animBg="1" advAuto="0"/>
      <p:bldP spid="135" grpId="2" build="p" animBg="1" advAuto="0"/>
      <p:bldP spid="136" grpId="3" build="p"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139" name="Shape 139"/>
          <p:cNvSpPr/>
          <p:nvPr/>
        </p:nvSpPr>
        <p:spPr>
          <a:xfrm>
            <a:off x="1651000" y="4217672"/>
            <a:ext cx="6770927"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b="1">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471401" y="333178"/>
            <a:ext cx="12149550"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2. Robot appearance</a:t>
            </a:r>
            <a:r>
              <a:rPr b="1"/>
              <a:t> </a:t>
            </a:r>
            <a:r>
              <a:t>and emotion</a:t>
            </a:r>
            <a:r>
              <a:rPr b="1"/>
              <a:t> </a:t>
            </a:r>
          </a:p>
        </p:txBody>
      </p:sp>
      <p:sp>
        <p:nvSpPr>
          <p:cNvPr id="142" name="Shape 142"/>
          <p:cNvSpPr/>
          <p:nvPr/>
        </p:nvSpPr>
        <p:spPr>
          <a:xfrm>
            <a:off x="8769922" y="1298859"/>
            <a:ext cx="4200622"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Chapters 9/12 - Celia</a:t>
            </a:r>
          </a:p>
        </p:txBody>
      </p:sp>
      <p:sp>
        <p:nvSpPr>
          <p:cNvPr id="143" name="Shape 143"/>
          <p:cNvSpPr/>
          <p:nvPr/>
        </p:nvSpPr>
        <p:spPr>
          <a:xfrm>
            <a:off x="470976" y="7012091"/>
            <a:ext cx="12633708" cy="1879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defRPr sz="2600">
                <a:solidFill>
                  <a:srgbClr val="04AFAF"/>
                </a:solidFill>
                <a:latin typeface="Comic Sans MS"/>
                <a:ea typeface="Comic Sans MS"/>
                <a:cs typeface="Comic Sans MS"/>
                <a:sym typeface="Comic Sans MS"/>
              </a:defRPr>
            </a:pPr>
            <a:r>
              <a:t>[Leo] is not sure what drew him to this realistic </a:t>
            </a:r>
            <a:r>
              <a:rPr u="sng"/>
              <a:t>mechanical baby</a:t>
            </a:r>
            <a:r>
              <a:t>. [..] What woman could resist the charm of a baby that smiles when she coos at it, that she can cuddle at will while watching her favorite program, that recognizes her voice and crawls along behind her, flattering her with sweet noises?</a:t>
            </a:r>
          </a:p>
        </p:txBody>
      </p:sp>
      <p:sp>
        <p:nvSpPr>
          <p:cNvPr id="144" name="Shape 144"/>
          <p:cNvSpPr/>
          <p:nvPr/>
        </p:nvSpPr>
        <p:spPr>
          <a:xfrm>
            <a:off x="470976" y="1929903"/>
            <a:ext cx="12633708" cy="4826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spcBef>
                <a:spcPts val="1000"/>
              </a:spcBef>
              <a:defRPr sz="2600">
                <a:latin typeface="Comic Sans MS"/>
                <a:ea typeface="Comic Sans MS"/>
                <a:cs typeface="Comic Sans MS"/>
                <a:sym typeface="Comic Sans MS"/>
              </a:defRPr>
            </a:pPr>
            <a:r>
              <a:t>Lu [adoptive mother] gave me [Celia] my very own robot just for me. [..] it has a kind of </a:t>
            </a:r>
            <a:r>
              <a:rPr u="sng"/>
              <a:t>head with no nose, mouth or ears, it just has two cameras</a:t>
            </a:r>
            <a:r>
              <a:t>, and a screen embedded in its chest. It’s called ROBbie.</a:t>
            </a:r>
          </a:p>
          <a:p>
            <a:pPr marR="499154" defTabSz="688489">
              <a:spcBef>
                <a:spcPts val="1000"/>
              </a:spcBef>
              <a:defRPr sz="2600">
                <a:latin typeface="Comic Sans MS"/>
                <a:ea typeface="Comic Sans MS"/>
                <a:cs typeface="Comic Sans MS"/>
                <a:sym typeface="Comic Sans MS"/>
              </a:defRPr>
            </a:pPr>
            <a:r>
              <a:t>[..] Celia stops for a moment, touched by the words, and looks for his eyes: no friend had ever sworn their loyalty so convincingly, but </a:t>
            </a:r>
            <a:r>
              <a:rPr u="sng"/>
              <a:t>two black holes bring her back down to earth. Though not entirely.</a:t>
            </a:r>
            <a:r>
              <a:t> As they start moving again, she watches the robot out of the corner of her eye and it pleases her to see his dignified posture, gently swinging his strong, shiny arms. It feels good to walk along beside him, she feels protected, she can trust him. </a:t>
            </a:r>
            <a:r>
              <a:rPr u="sng"/>
              <a:t>What does it matter that he doesn’t have eyes, people don’t look at each other anymore anyway.</a:t>
            </a:r>
            <a: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Chapters 9, 10 and 12 in the novel</a:t>
            </a:r>
          </a:p>
        </p:txBody>
      </p:sp>
      <p:sp>
        <p:nvSpPr>
          <p:cNvPr id="147" name="Shape 147"/>
          <p:cNvSpPr/>
          <p:nvPr/>
        </p:nvSpPr>
        <p:spPr>
          <a:xfrm>
            <a:off x="498189" y="2185390"/>
            <a:ext cx="12642272" cy="674853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200"/>
              </a:spcBef>
              <a:tabLst>
                <a:tab pos="177800" algn="l"/>
                <a:tab pos="355600" algn="l"/>
              </a:tabLst>
              <a:defRPr sz="2600">
                <a:latin typeface="Arial"/>
                <a:ea typeface="Arial"/>
                <a:cs typeface="Arial"/>
                <a:sym typeface="Arial"/>
              </a:defRPr>
            </a:pPr>
            <a:r>
              <a:rPr u="sng"/>
              <a:t>Appearance strongly influences people’s attitude towards robots</a:t>
            </a:r>
            <a:r>
              <a:t>: the more anthropomorphic the robot, the more positive and empathetic the human response. </a:t>
            </a:r>
          </a:p>
          <a:p>
            <a:pPr marR="331470" defTabSz="457200">
              <a:lnSpc>
                <a:spcPct val="120000"/>
              </a:lnSpc>
              <a:spcBef>
                <a:spcPts val="1200"/>
              </a:spcBef>
              <a:tabLst>
                <a:tab pos="177800" algn="l"/>
                <a:tab pos="355600" algn="l"/>
              </a:tabLst>
              <a:defRPr sz="2600">
                <a:latin typeface="Arial"/>
                <a:ea typeface="Arial"/>
                <a:cs typeface="Arial"/>
                <a:sym typeface="Arial"/>
              </a:defRPr>
            </a:pPr>
            <a:endParaRPr/>
          </a:p>
          <a:p>
            <a:pPr marR="331470" defTabSz="457200">
              <a:lnSpc>
                <a:spcPct val="120000"/>
              </a:lnSpc>
              <a:spcBef>
                <a:spcPts val="1200"/>
              </a:spcBef>
              <a:tabLst>
                <a:tab pos="177800" algn="l"/>
                <a:tab pos="355600" algn="l"/>
              </a:tabLst>
              <a:defRPr sz="2600">
                <a:latin typeface="Arial"/>
                <a:ea typeface="Arial"/>
                <a:cs typeface="Arial"/>
                <a:sym typeface="Arial"/>
              </a:defRPr>
            </a:pPr>
            <a:r>
              <a:t>However, the relation doesn’t grow unlimited; on the contrary, a point is reached where excessive similarity of the robot to a human causes distress and provokes a sudden repulsion; this is known as </a:t>
            </a:r>
            <a:r>
              <a:rPr u="sng"/>
              <a:t>the “uncanny valley” effect</a:t>
            </a:r>
            <a:r>
              <a:t>.</a:t>
            </a:r>
          </a:p>
          <a:p>
            <a:pPr marR="331470" defTabSz="457200">
              <a:lnSpc>
                <a:spcPct val="120000"/>
              </a:lnSpc>
              <a:spcBef>
                <a:spcPts val="1200"/>
              </a:spcBef>
              <a:tabLst>
                <a:tab pos="177800" algn="l"/>
                <a:tab pos="355600" algn="l"/>
              </a:tabLst>
              <a:defRPr sz="2600">
                <a:latin typeface="Arial"/>
                <a:ea typeface="Arial"/>
                <a:cs typeface="Arial"/>
                <a:sym typeface="Arial"/>
              </a:defRPr>
            </a:pPr>
            <a:endParaRPr/>
          </a:p>
          <a:p>
            <a:pPr marR="331470" defTabSz="457200">
              <a:lnSpc>
                <a:spcPct val="120000"/>
              </a:lnSpc>
              <a:spcBef>
                <a:spcPts val="1200"/>
              </a:spcBef>
              <a:tabLst>
                <a:tab pos="177800" algn="l"/>
                <a:tab pos="355600" algn="l"/>
              </a:tabLst>
              <a:defRPr sz="2600">
                <a:solidFill>
                  <a:srgbClr val="04AFAF"/>
                </a:solidFill>
                <a:latin typeface="Arial"/>
                <a:ea typeface="Arial"/>
                <a:cs typeface="Arial"/>
                <a:sym typeface="Arial"/>
              </a:defRPr>
            </a:pPr>
            <a:r>
              <a:rPr b="1" i="1"/>
              <a:t>Celia </a:t>
            </a:r>
            <a:r>
              <a:t>feels attached to her robot </a:t>
            </a:r>
            <a:r>
              <a:rPr b="1" i="1"/>
              <a:t>ROBbie</a:t>
            </a:r>
            <a:r>
              <a:t> because of its loyal, trustworthy and predictable behavior, which is enforced by its </a:t>
            </a:r>
            <a:r>
              <a:rPr u="sng"/>
              <a:t>undeceiving machine appearance</a:t>
            </a:r>
            <a:r>
              <a:t>.</a:t>
            </a:r>
          </a:p>
          <a:p>
            <a:pPr marR="331470" defTabSz="457200">
              <a:lnSpc>
                <a:spcPct val="120000"/>
              </a:lnSpc>
              <a:spcBef>
                <a:spcPts val="1200"/>
              </a:spcBef>
              <a:tabLst>
                <a:tab pos="177800" algn="l"/>
                <a:tab pos="355600" algn="l"/>
              </a:tabLst>
              <a:defRPr sz="800">
                <a:solidFill>
                  <a:srgbClr val="04AFAF"/>
                </a:solidFill>
                <a:latin typeface="Arial"/>
                <a:ea typeface="Arial"/>
                <a:cs typeface="Arial"/>
                <a:sym typeface="Arial"/>
              </a:defRPr>
            </a:pPr>
            <a:endParaRPr/>
          </a:p>
          <a:p>
            <a:pPr marR="331470" defTabSz="457200">
              <a:lnSpc>
                <a:spcPct val="120000"/>
              </a:lnSpc>
              <a:spcBef>
                <a:spcPts val="1200"/>
              </a:spcBef>
              <a:tabLst>
                <a:tab pos="177800" algn="l"/>
                <a:tab pos="355600" algn="l"/>
              </a:tabLst>
              <a:defRPr sz="2600">
                <a:solidFill>
                  <a:srgbClr val="04AFAF"/>
                </a:solidFill>
                <a:latin typeface="Arial"/>
                <a:ea typeface="Arial"/>
                <a:cs typeface="Arial"/>
                <a:sym typeface="Arial"/>
              </a:defRPr>
            </a:pPr>
            <a:r>
              <a:rPr b="1" i="1"/>
              <a:t>Leo</a:t>
            </a:r>
            <a:r>
              <a:t> realizes that </a:t>
            </a:r>
            <a:r>
              <a:rPr u="sng"/>
              <a:t>a too-close similarity to a human being can doom a robot product</a:t>
            </a:r>
            <a:r>
              <a:t>. </a:t>
            </a:r>
          </a:p>
        </p:txBody>
      </p:sp>
      <p:sp>
        <p:nvSpPr>
          <p:cNvPr id="148" name="Shape 148"/>
          <p:cNvSpPr/>
          <p:nvPr/>
        </p:nvSpPr>
        <p:spPr>
          <a:xfrm>
            <a:off x="10094016" y="3289006"/>
            <a:ext cx="2580325"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[Riek </a:t>
            </a:r>
            <a:r>
              <a:rPr i="1"/>
              <a:t>et al.</a:t>
            </a:r>
            <a:r>
              <a:t>  2009]</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48">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4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47">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4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47">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4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147">
                                            <p:txEl>
                                              <p:pRg st="5" end="5"/>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 nodeType="afterEffect">
                                  <p:stCondLst>
                                    <p:cond delay="0"/>
                                  </p:stCondLst>
                                  <p:iterate>
                                    <p:tmAbs val="0"/>
                                  </p:iterate>
                                  <p:childTnLst>
                                    <p:set>
                                      <p:cBhvr>
                                        <p:cTn id="34" fill="hold"/>
                                        <p:tgtEl>
                                          <p:spTgt spid="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build="p" bldLvl="5" animBg="1" advAuto="0"/>
      <p:bldP spid="148" grpId="2" build="p"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2.2. Ethical background and discussion</a:t>
            </a:r>
          </a:p>
        </p:txBody>
      </p:sp>
      <p:sp>
        <p:nvSpPr>
          <p:cNvPr id="151" name="Shape 151"/>
          <p:cNvSpPr/>
          <p:nvPr/>
        </p:nvSpPr>
        <p:spPr>
          <a:xfrm>
            <a:off x="521776" y="2287089"/>
            <a:ext cx="12351168" cy="3015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200"/>
              </a:spcBef>
              <a:tabLst>
                <a:tab pos="177800" algn="l"/>
                <a:tab pos="355600" algn="l"/>
              </a:tabLst>
              <a:defRPr sz="2800">
                <a:latin typeface="Arial"/>
                <a:ea typeface="Arial"/>
                <a:cs typeface="Arial"/>
                <a:sym typeface="Arial"/>
              </a:defRPr>
            </a:pPr>
            <a:r>
              <a:t>Reasons to design robots with humanoid shape:</a:t>
            </a:r>
          </a:p>
          <a:p>
            <a:pPr marL="260684" marR="331470" indent="-260684" defTabSz="457200">
              <a:lnSpc>
                <a:spcPct val="120000"/>
              </a:lnSpc>
              <a:spcBef>
                <a:spcPts val="2900"/>
              </a:spcBef>
              <a:buSzPct val="100000"/>
              <a:buChar char="•"/>
              <a:tabLst>
                <a:tab pos="177800" algn="l"/>
                <a:tab pos="355600" algn="l"/>
              </a:tabLst>
              <a:defRPr sz="2600">
                <a:latin typeface="Arial"/>
                <a:ea typeface="Arial"/>
                <a:cs typeface="Arial"/>
                <a:sym typeface="Arial"/>
              </a:defRPr>
            </a:pPr>
            <a:r>
              <a:rPr u="sng"/>
              <a:t>functional</a:t>
            </a:r>
            <a:r>
              <a:t>: such robots can operate interchangeably with humans in their very same environments and making use of the same tools, machines, vehicles, etc. Thus, there is no need to predefine or remodel workspaces for them. </a:t>
            </a:r>
          </a:p>
          <a:p>
            <a:pPr marL="260684" marR="331470" indent="-260684" defTabSz="457200">
              <a:lnSpc>
                <a:spcPct val="120000"/>
              </a:lnSpc>
              <a:spcBef>
                <a:spcPts val="2900"/>
              </a:spcBef>
              <a:buSzPct val="100000"/>
              <a:buChar char="•"/>
              <a:tabLst>
                <a:tab pos="177800" algn="l"/>
                <a:tab pos="355600" algn="l"/>
              </a:tabLst>
              <a:defRPr sz="2600">
                <a:latin typeface="Arial"/>
                <a:ea typeface="Arial"/>
                <a:cs typeface="Arial"/>
                <a:sym typeface="Arial"/>
              </a:defRPr>
            </a:pPr>
            <a:r>
              <a:rPr u="sng"/>
              <a:t>acceptance</a:t>
            </a:r>
            <a:r>
              <a:t> by humans: although, as mentioned, there are limits to this. </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471401" y="333178"/>
            <a:ext cx="1206199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2.2. Ethical background and discussion</a:t>
            </a:r>
          </a:p>
        </p:txBody>
      </p:sp>
      <p:sp>
        <p:nvSpPr>
          <p:cNvPr id="154" name="Shape 154"/>
          <p:cNvSpPr/>
          <p:nvPr/>
        </p:nvSpPr>
        <p:spPr>
          <a:xfrm>
            <a:off x="521776" y="2287089"/>
            <a:ext cx="12542065" cy="62500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200"/>
              </a:spcBef>
              <a:tabLst>
                <a:tab pos="177800" algn="l"/>
                <a:tab pos="355600" algn="l"/>
              </a:tabLst>
              <a:defRPr sz="2800">
                <a:latin typeface="Arial"/>
                <a:ea typeface="Arial"/>
                <a:cs typeface="Arial"/>
                <a:sym typeface="Arial"/>
              </a:defRPr>
            </a:pPr>
            <a:r>
              <a:rPr dirty="0"/>
              <a:t>Anthropomorphism refers not only to shape but to </a:t>
            </a:r>
            <a:r>
              <a:rPr u="sng" dirty="0"/>
              <a:t>emotional impersonation </a:t>
            </a:r>
            <a:r>
              <a:rPr dirty="0"/>
              <a:t>(including attention, intentionality, and expressiveness).</a:t>
            </a:r>
          </a:p>
          <a:p>
            <a:pPr marR="331470" algn="just" defTabSz="457200">
              <a:lnSpc>
                <a:spcPct val="120000"/>
              </a:lnSpc>
              <a:spcBef>
                <a:spcPts val="1200"/>
              </a:spcBef>
              <a:tabLst>
                <a:tab pos="177800" algn="l"/>
                <a:tab pos="355600" algn="l"/>
              </a:tabLst>
              <a:defRPr sz="2800">
                <a:latin typeface="Arial"/>
                <a:ea typeface="Arial"/>
                <a:cs typeface="Arial"/>
                <a:sym typeface="Arial"/>
              </a:defRPr>
            </a:pPr>
            <a:r>
              <a:rPr dirty="0"/>
              <a:t>Exploration of requirements for </a:t>
            </a:r>
            <a:r>
              <a:rPr u="sng" dirty="0"/>
              <a:t>effective human-robot social interaction</a:t>
            </a:r>
            <a:r>
              <a:rPr dirty="0"/>
              <a:t>:</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facial expressions </a:t>
            </a:r>
            <a:endParaRPr u="sng" dirty="0"/>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full body postures</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sounds and eye color </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rPr dirty="0"/>
              <a:t>combining human-like, animal-like, and robot-specific social cues - robotized abstractions of emotion could lead to effective human-robot interactions not mimicking human-human ones.</a:t>
            </a:r>
          </a:p>
          <a:p>
            <a:pPr marR="331470" defTabSz="457200">
              <a:lnSpc>
                <a:spcPct val="120000"/>
              </a:lnSpc>
              <a:spcBef>
                <a:spcPts val="2600"/>
              </a:spcBef>
              <a:tabLst>
                <a:tab pos="177800" algn="l"/>
                <a:tab pos="355600" algn="l"/>
              </a:tabLst>
              <a:defRPr sz="2800">
                <a:latin typeface="Arial"/>
                <a:ea typeface="Arial"/>
                <a:cs typeface="Arial"/>
                <a:sym typeface="Arial"/>
              </a:defRPr>
            </a:pPr>
            <a:r>
              <a:rPr u="sng" dirty="0"/>
              <a:t>The risk of deception can be avoided while maintaining social communication abilities</a:t>
            </a:r>
            <a:r>
              <a:rPr dirty="0"/>
              <a:t> in contexts where anthropomorphic functionality is not needed.</a:t>
            </a:r>
          </a:p>
        </p:txBody>
      </p:sp>
      <p:sp>
        <p:nvSpPr>
          <p:cNvPr id="155" name="Shape 155"/>
          <p:cNvSpPr/>
          <p:nvPr/>
        </p:nvSpPr>
        <p:spPr>
          <a:xfrm>
            <a:off x="3651803" y="4838400"/>
            <a:ext cx="2575979"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[Beck et al. 2012]</a:t>
            </a:r>
          </a:p>
        </p:txBody>
      </p:sp>
      <p:sp>
        <p:nvSpPr>
          <p:cNvPr id="156" name="Shape 156"/>
          <p:cNvSpPr/>
          <p:nvPr/>
        </p:nvSpPr>
        <p:spPr>
          <a:xfrm>
            <a:off x="3702603" y="4158000"/>
            <a:ext cx="2828590"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[Bruce et al. 2002]</a:t>
            </a:r>
          </a:p>
        </p:txBody>
      </p:sp>
      <p:sp>
        <p:nvSpPr>
          <p:cNvPr id="157" name="Shape 157"/>
          <p:cNvSpPr/>
          <p:nvPr/>
        </p:nvSpPr>
        <p:spPr>
          <a:xfrm>
            <a:off x="4159803" y="5446800"/>
            <a:ext cx="2828590"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[Häring </a:t>
            </a:r>
            <a:r>
              <a:rPr i="1" dirty="0"/>
              <a:t>et al</a:t>
            </a:r>
            <a:r>
              <a:rPr dirty="0"/>
              <a:t>. 2011]</a:t>
            </a:r>
          </a:p>
        </p:txBody>
      </p:sp>
      <p:sp>
        <p:nvSpPr>
          <p:cNvPr id="158" name="Shape 158"/>
          <p:cNvSpPr/>
          <p:nvPr/>
        </p:nvSpPr>
        <p:spPr>
          <a:xfrm>
            <a:off x="5582203" y="7038000"/>
            <a:ext cx="305679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[Embgen </a:t>
            </a:r>
            <a:r>
              <a:rPr i="1" dirty="0"/>
              <a:t>et al</a:t>
            </a:r>
            <a:r>
              <a:rPr dirty="0"/>
              <a:t>. 2012]</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5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5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2" nodeType="afterEffect">
                                  <p:stCondLst>
                                    <p:cond delay="0"/>
                                  </p:stCondLst>
                                  <p:iterate>
                                    <p:tmAbs val="0"/>
                                  </p:iterate>
                                  <p:childTnLst>
                                    <p:set>
                                      <p:cBhvr>
                                        <p:cTn id="18" fill="hold"/>
                                        <p:tgtEl>
                                          <p:spTgt spid="156">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156">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154">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3" nodeType="afterEffect">
                                  <p:stCondLst>
                                    <p:cond delay="0"/>
                                  </p:stCondLst>
                                  <p:iterate>
                                    <p:tmAbs val="0"/>
                                  </p:iterate>
                                  <p:childTnLst>
                                    <p:set>
                                      <p:cBhvr>
                                        <p:cTn id="26" fill="hold"/>
                                        <p:tgtEl>
                                          <p:spTgt spid="155">
                                            <p:bg/>
                                          </p:spTgt>
                                        </p:tgtEl>
                                        <p:attrNameLst>
                                          <p:attrName>style.visibility</p:attrName>
                                        </p:attrNameLst>
                                      </p:cBhvr>
                                      <p:to>
                                        <p:strVal val="visible"/>
                                      </p:to>
                                    </p:set>
                                  </p:childTnLst>
                                </p:cTn>
                              </p:par>
                              <p:par>
                                <p:cTn id="27" presetID="1" presetClass="entr" presetSubtype="0" fill="hold" grpId="3" nodeType="withEffect">
                                  <p:stCondLst>
                                    <p:cond delay="0"/>
                                  </p:stCondLst>
                                  <p:iterate>
                                    <p:tmAbs val="0"/>
                                  </p:iterate>
                                  <p:childTnLst>
                                    <p:set>
                                      <p:cBhvr>
                                        <p:cTn id="28" fill="hold"/>
                                        <p:tgtEl>
                                          <p:spTgt spid="155">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54">
                                            <p:txEl>
                                              <p:pRg st="4" end="4"/>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4" nodeType="afterEffect">
                                  <p:stCondLst>
                                    <p:cond delay="0"/>
                                  </p:stCondLst>
                                  <p:iterate>
                                    <p:tmAbs val="0"/>
                                  </p:iterate>
                                  <p:childTnLst>
                                    <p:set>
                                      <p:cBhvr>
                                        <p:cTn id="34" fill="hold"/>
                                        <p:tgtEl>
                                          <p:spTgt spid="157">
                                            <p:bg/>
                                          </p:spTgt>
                                        </p:tgtEl>
                                        <p:attrNameLst>
                                          <p:attrName>style.visibility</p:attrName>
                                        </p:attrNameLst>
                                      </p:cBhvr>
                                      <p:to>
                                        <p:strVal val="visible"/>
                                      </p:to>
                                    </p:set>
                                  </p:childTnLst>
                                </p:cTn>
                              </p:par>
                              <p:par>
                                <p:cTn id="35" presetID="1" presetClass="entr" presetSubtype="0" fill="hold" grpId="4" nodeType="withEffect">
                                  <p:stCondLst>
                                    <p:cond delay="0"/>
                                  </p:stCondLst>
                                  <p:iterate>
                                    <p:tmAbs val="0"/>
                                  </p:iterate>
                                  <p:childTnLst>
                                    <p:set>
                                      <p:cBhvr>
                                        <p:cTn id="36" fill="hold"/>
                                        <p:tgtEl>
                                          <p:spTgt spid="157">
                                            <p:txEl>
                                              <p:pRg st="0" end="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154">
                                            <p:txEl>
                                              <p:pRg st="5" end="5"/>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5" nodeType="afterEffect">
                                  <p:stCondLst>
                                    <p:cond delay="0"/>
                                  </p:stCondLst>
                                  <p:iterate>
                                    <p:tmAbs val="0"/>
                                  </p:iterate>
                                  <p:childTnLst>
                                    <p:set>
                                      <p:cBhvr>
                                        <p:cTn id="42" fill="hold"/>
                                        <p:tgtEl>
                                          <p:spTgt spid="158">
                                            <p:bg/>
                                          </p:spTgt>
                                        </p:tgtEl>
                                        <p:attrNameLst>
                                          <p:attrName>style.visibility</p:attrName>
                                        </p:attrNameLst>
                                      </p:cBhvr>
                                      <p:to>
                                        <p:strVal val="visible"/>
                                      </p:to>
                                    </p:set>
                                  </p:childTnLst>
                                </p:cTn>
                              </p:par>
                              <p:par>
                                <p:cTn id="43" presetID="1" presetClass="entr" presetSubtype="0" fill="hold" grpId="5" nodeType="withEffect">
                                  <p:stCondLst>
                                    <p:cond delay="0"/>
                                  </p:stCondLst>
                                  <p:iterate>
                                    <p:tmAbs val="0"/>
                                  </p:iterate>
                                  <p:childTnLst>
                                    <p:set>
                                      <p:cBhvr>
                                        <p:cTn id="44" fill="hold"/>
                                        <p:tgtEl>
                                          <p:spTgt spid="158">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1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build="p" animBg="1" advAuto="0"/>
      <p:bldP spid="155" grpId="3" build="p" animBg="1" advAuto="0"/>
      <p:bldP spid="156" grpId="2" build="p" animBg="1" advAuto="0"/>
      <p:bldP spid="157" grpId="4" build="p" animBg="1" advAuto="0"/>
      <p:bldP spid="158" grpId="5" build="p"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434689" y="2477456"/>
            <a:ext cx="12482744" cy="302457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2800">
                <a:latin typeface="Arial"/>
                <a:ea typeface="Arial"/>
                <a:cs typeface="Arial"/>
                <a:sym typeface="Arial"/>
              </a:defRPr>
            </a:pPr>
            <a:r>
              <a:t>2.A - How does robot </a:t>
            </a:r>
            <a:r>
              <a:rPr u="sng"/>
              <a:t>appearance</a:t>
            </a:r>
            <a:r>
              <a:t> influence public acceptance?</a:t>
            </a:r>
          </a:p>
          <a:p>
            <a:pPr>
              <a:lnSpc>
                <a:spcPct val="120000"/>
              </a:lnSpc>
              <a:spcBef>
                <a:spcPts val="2000"/>
              </a:spcBef>
              <a:defRPr sz="2800">
                <a:latin typeface="Arial"/>
                <a:ea typeface="Arial"/>
                <a:cs typeface="Arial"/>
                <a:sym typeface="Arial"/>
              </a:defRPr>
            </a:pPr>
            <a:r>
              <a:t>2.B - What are the advantages and dangers of robots </a:t>
            </a:r>
            <a:r>
              <a:rPr u="sng"/>
              <a:t>simulating emotions</a:t>
            </a:r>
            <a:r>
              <a:t>? </a:t>
            </a:r>
          </a:p>
          <a:p>
            <a:pPr>
              <a:lnSpc>
                <a:spcPct val="120000"/>
              </a:lnSpc>
              <a:spcBef>
                <a:spcPts val="2000"/>
              </a:spcBef>
              <a:defRPr sz="2800">
                <a:latin typeface="Arial"/>
                <a:ea typeface="Arial"/>
                <a:cs typeface="Arial"/>
                <a:sym typeface="Arial"/>
              </a:defRPr>
            </a:pPr>
            <a:r>
              <a:t>2.C - Have you heard of/experienced the </a:t>
            </a:r>
            <a:r>
              <a:rPr u="sng"/>
              <a:t>“uncanny valley” effect</a:t>
            </a:r>
            <a:r>
              <a:t>?</a:t>
            </a:r>
          </a:p>
          <a:p>
            <a:pPr>
              <a:lnSpc>
                <a:spcPct val="120000"/>
              </a:lnSpc>
              <a:spcBef>
                <a:spcPts val="2000"/>
              </a:spcBef>
              <a:defRPr sz="2800">
                <a:latin typeface="Arial"/>
                <a:ea typeface="Arial"/>
                <a:cs typeface="Arial"/>
                <a:sym typeface="Arial"/>
              </a:defRPr>
            </a:pPr>
            <a:r>
              <a:t>2.D - Should </a:t>
            </a:r>
            <a:r>
              <a:rPr u="sng"/>
              <a:t>emotional attachment</a:t>
            </a:r>
            <a:r>
              <a:t> to robots be encouraged?</a:t>
            </a:r>
          </a:p>
        </p:txBody>
      </p:sp>
      <p:sp>
        <p:nvSpPr>
          <p:cNvPr id="161" name="Shape 161"/>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p:nvPr/>
        </p:nvSpPr>
        <p:spPr>
          <a:xfrm>
            <a:off x="498189" y="2286956"/>
            <a:ext cx="12411052" cy="654540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u="sng" dirty="0"/>
              <a:t>Anthropomorphism provides very powerful physical and social features</a:t>
            </a:r>
            <a:r>
              <a:rPr dirty="0"/>
              <a:t> that will be implemented in assistive robots as they ease communication with users. However, «Are we constraining a robot to become too animalistic (including humanistic) that we miss how it can constructively contribute to our way of life?»</a:t>
            </a:r>
          </a:p>
          <a:p>
            <a:pPr>
              <a:lnSpc>
                <a:spcPct val="120000"/>
              </a:lnSpc>
              <a:spcBef>
                <a:spcPts val="1200"/>
              </a:spcBef>
              <a:defRPr sz="2600">
                <a:latin typeface="Arial"/>
                <a:ea typeface="Arial"/>
                <a:cs typeface="Arial"/>
                <a:sym typeface="Arial"/>
              </a:defRPr>
            </a:pPr>
            <a:r>
              <a:rPr dirty="0"/>
              <a:t>An ethics of appearance and human good entails listening to people’s experience  and focusing on how human-robot interactions may enrich our emotional life in a possibly different and </a:t>
            </a:r>
            <a:r>
              <a:rPr u="sng" dirty="0"/>
              <a:t>complementary way to human-human relationships</a:t>
            </a:r>
            <a:r>
              <a:rPr dirty="0"/>
              <a:t>.</a:t>
            </a:r>
          </a:p>
          <a:p>
            <a:pPr>
              <a:lnSpc>
                <a:spcPct val="120000"/>
              </a:lnSpc>
              <a:spcBef>
                <a:spcPts val="2700"/>
              </a:spcBef>
              <a:defRPr sz="2600">
                <a:latin typeface="Arial"/>
                <a:ea typeface="Arial"/>
                <a:cs typeface="Arial"/>
                <a:sym typeface="Arial"/>
              </a:defRPr>
            </a:pPr>
            <a:r>
              <a:rPr dirty="0"/>
              <a:t>Exploring alternative robotic morphologies:</a:t>
            </a:r>
          </a:p>
          <a:p>
            <a:pPr marL="260684" marR="331470" indent="-260684" defTabSz="457200">
              <a:lnSpc>
                <a:spcPct val="120000"/>
              </a:lnSpc>
              <a:spcBef>
                <a:spcPts val="2000"/>
              </a:spcBef>
              <a:buSzPct val="100000"/>
              <a:buChar char="•"/>
              <a:tabLst>
                <a:tab pos="177800" algn="l"/>
                <a:tab pos="355600" algn="l"/>
              </a:tabLst>
              <a:defRPr sz="2600">
                <a:latin typeface="Arial"/>
                <a:ea typeface="Arial"/>
                <a:cs typeface="Arial"/>
                <a:sym typeface="Arial"/>
              </a:defRPr>
            </a:pPr>
            <a:r>
              <a:rPr dirty="0"/>
              <a:t>robotize some everyday objects to respond to human intentions and emotions </a:t>
            </a:r>
            <a:endParaRPr u="sng" dirty="0"/>
          </a:p>
          <a:p>
            <a:pPr marL="260684" marR="331470" indent="-260684" defTabSz="457200">
              <a:lnSpc>
                <a:spcPct val="120000"/>
              </a:lnSpc>
              <a:spcBef>
                <a:spcPts val="3000"/>
              </a:spcBef>
              <a:buSzPct val="100000"/>
              <a:buChar char="•"/>
              <a:tabLst>
                <a:tab pos="177800" algn="l"/>
                <a:tab pos="355600" algn="l"/>
              </a:tabLst>
              <a:defRPr sz="2600">
                <a:latin typeface="Arial"/>
                <a:ea typeface="Arial"/>
                <a:cs typeface="Arial"/>
                <a:sym typeface="Arial"/>
              </a:defRPr>
            </a:pPr>
            <a:r>
              <a:rPr dirty="0"/>
              <a:t>innovative prototyping methods for designing socially situated embodiment</a:t>
            </a:r>
          </a:p>
          <a:p>
            <a:pPr marR="331470" defTabSz="457200">
              <a:lnSpc>
                <a:spcPct val="120000"/>
              </a:lnSpc>
              <a:spcBef>
                <a:spcPts val="3000"/>
              </a:spcBef>
              <a:tabLst>
                <a:tab pos="177800" algn="l"/>
                <a:tab pos="355600" algn="l"/>
              </a:tabLst>
              <a:defRPr sz="2600">
                <a:latin typeface="Arial"/>
                <a:ea typeface="Arial"/>
                <a:cs typeface="Arial"/>
                <a:sym typeface="Arial"/>
              </a:defRPr>
            </a:pPr>
            <a:r>
              <a:rPr dirty="0"/>
              <a:t>Generic consideration: avoid sexist, ableist, racist and ethnic robot morphologies.</a:t>
            </a:r>
          </a:p>
        </p:txBody>
      </p:sp>
      <p:sp>
        <p:nvSpPr>
          <p:cNvPr id="164" name="Shape 164"/>
          <p:cNvSpPr/>
          <p:nvPr/>
        </p:nvSpPr>
        <p:spPr>
          <a:xfrm>
            <a:off x="471401" y="333178"/>
            <a:ext cx="12149548"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a:lnSpc>
                <a:spcPct val="170000"/>
              </a:lnSpc>
              <a:defRPr sz="3000">
                <a:solidFill>
                  <a:srgbClr val="04AFAF"/>
                </a:solidFill>
              </a:defRPr>
            </a:pPr>
            <a:r>
              <a:rPr>
                <a:latin typeface="Arial"/>
                <a:ea typeface="Arial"/>
                <a:cs typeface="Arial"/>
                <a:sym typeface="Arial"/>
              </a:rPr>
              <a:t>2.A - How does robot appearance influence public acceptance?</a:t>
            </a:r>
          </a:p>
        </p:txBody>
      </p:sp>
      <p:sp>
        <p:nvSpPr>
          <p:cNvPr id="165" name="Shape 165"/>
          <p:cNvSpPr/>
          <p:nvPr/>
        </p:nvSpPr>
        <p:spPr>
          <a:xfrm>
            <a:off x="10923366" y="3850485"/>
            <a:ext cx="182583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[Duffy 2003]</a:t>
            </a:r>
          </a:p>
        </p:txBody>
      </p:sp>
      <p:sp>
        <p:nvSpPr>
          <p:cNvPr id="166" name="Shape 166"/>
          <p:cNvSpPr/>
          <p:nvPr/>
        </p:nvSpPr>
        <p:spPr>
          <a:xfrm>
            <a:off x="9651748" y="5904000"/>
            <a:ext cx="306583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[Coeckelbergh 2009]</a:t>
            </a:r>
          </a:p>
        </p:txBody>
      </p:sp>
      <p:sp>
        <p:nvSpPr>
          <p:cNvPr id="167" name="Shape 167"/>
          <p:cNvSpPr/>
          <p:nvPr/>
        </p:nvSpPr>
        <p:spPr>
          <a:xfrm>
            <a:off x="9779998" y="7365600"/>
            <a:ext cx="2969201"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[Sirkin and Ju 2014]</a:t>
            </a:r>
          </a:p>
        </p:txBody>
      </p:sp>
      <p:sp>
        <p:nvSpPr>
          <p:cNvPr id="168" name="Shape 168"/>
          <p:cNvSpPr/>
          <p:nvPr/>
        </p:nvSpPr>
        <p:spPr>
          <a:xfrm>
            <a:off x="9392985" y="8200800"/>
            <a:ext cx="340416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[Sabanovic </a:t>
            </a:r>
            <a:r>
              <a:rPr i="1" dirty="0"/>
              <a:t>et al</a:t>
            </a:r>
            <a:r>
              <a:rPr dirty="0"/>
              <a:t>.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65">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6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63">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3" nodeType="afterEffect">
                                  <p:stCondLst>
                                    <p:cond delay="0"/>
                                  </p:stCondLst>
                                  <p:iterate>
                                    <p:tmAbs val="0"/>
                                  </p:iterate>
                                  <p:childTnLst>
                                    <p:set>
                                      <p:cBhvr>
                                        <p:cTn id="20" fill="hold"/>
                                        <p:tgtEl>
                                          <p:spTgt spid="166">
                                            <p:bg/>
                                          </p:spTgt>
                                        </p:tgtEl>
                                        <p:attrNameLst>
                                          <p:attrName>style.visibility</p:attrName>
                                        </p:attrNameLst>
                                      </p:cBhvr>
                                      <p:to>
                                        <p:strVal val="visible"/>
                                      </p:to>
                                    </p:set>
                                  </p:childTnLst>
                                </p:cTn>
                              </p:par>
                              <p:par>
                                <p:cTn id="21" presetID="1" presetClass="entr" presetSubtype="0" fill="hold" grpId="3" nodeType="withEffect">
                                  <p:stCondLst>
                                    <p:cond delay="0"/>
                                  </p:stCondLst>
                                  <p:iterate>
                                    <p:tmAbs val="0"/>
                                  </p:iterate>
                                  <p:childTnLst>
                                    <p:set>
                                      <p:cBhvr>
                                        <p:cTn id="22" fill="hold"/>
                                        <p:tgtEl>
                                          <p:spTgt spid="16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63">
                                            <p:txEl>
                                              <p:pRg st="2" end="2"/>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163">
                                            <p:txEl>
                                              <p:pRg st="3" end="3"/>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4" nodeType="afterEffect">
                                  <p:stCondLst>
                                    <p:cond delay="0"/>
                                  </p:stCondLst>
                                  <p:iterate>
                                    <p:tmAbs val="0"/>
                                  </p:iterate>
                                  <p:childTnLst>
                                    <p:set>
                                      <p:cBhvr>
                                        <p:cTn id="32" fill="hold"/>
                                        <p:tgtEl>
                                          <p:spTgt spid="167">
                                            <p:bg/>
                                          </p:spTgt>
                                        </p:tgtEl>
                                        <p:attrNameLst>
                                          <p:attrName>style.visibility</p:attrName>
                                        </p:attrNameLst>
                                      </p:cBhvr>
                                      <p:to>
                                        <p:strVal val="visible"/>
                                      </p:to>
                                    </p:set>
                                  </p:childTnLst>
                                </p:cTn>
                              </p:par>
                              <p:par>
                                <p:cTn id="33" presetID="1" presetClass="entr" presetSubtype="0" fill="hold" grpId="4" nodeType="withEffect">
                                  <p:stCondLst>
                                    <p:cond delay="0"/>
                                  </p:stCondLst>
                                  <p:iterate>
                                    <p:tmAbs val="0"/>
                                  </p:iterate>
                                  <p:childTnLst>
                                    <p:set>
                                      <p:cBhvr>
                                        <p:cTn id="34" fill="hold"/>
                                        <p:tgtEl>
                                          <p:spTgt spid="167">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 nodeType="afterEffect">
                                  <p:stCondLst>
                                    <p:cond delay="0"/>
                                  </p:stCondLst>
                                  <p:iterate>
                                    <p:tmAbs val="0"/>
                                  </p:iterate>
                                  <p:childTnLst>
                                    <p:set>
                                      <p:cBhvr>
                                        <p:cTn id="37" fill="hold"/>
                                        <p:tgtEl>
                                          <p:spTgt spid="163">
                                            <p:txEl>
                                              <p:pRg st="4" end="4"/>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5" nodeType="afterEffect">
                                  <p:stCondLst>
                                    <p:cond delay="0"/>
                                  </p:stCondLst>
                                  <p:iterate>
                                    <p:tmAbs val="0"/>
                                  </p:iterate>
                                  <p:childTnLst>
                                    <p:set>
                                      <p:cBhvr>
                                        <p:cTn id="40" fill="hold"/>
                                        <p:tgtEl>
                                          <p:spTgt spid="168">
                                            <p:bg/>
                                          </p:spTgt>
                                        </p:tgtEl>
                                        <p:attrNameLst>
                                          <p:attrName>style.visibility</p:attrName>
                                        </p:attrNameLst>
                                      </p:cBhvr>
                                      <p:to>
                                        <p:strVal val="visible"/>
                                      </p:to>
                                    </p:set>
                                  </p:childTnLst>
                                </p:cTn>
                              </p:par>
                              <p:par>
                                <p:cTn id="41" presetID="1" presetClass="entr" presetSubtype="0" fill="hold" grpId="5" nodeType="withEffect">
                                  <p:stCondLst>
                                    <p:cond delay="0"/>
                                  </p:stCondLst>
                                  <p:iterate>
                                    <p:tmAbs val="0"/>
                                  </p:iterate>
                                  <p:childTnLst>
                                    <p:set>
                                      <p:cBhvr>
                                        <p:cTn id="42" fill="hold"/>
                                        <p:tgtEl>
                                          <p:spTgt spid="16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p:tmAbs val="0"/>
                                  </p:iterate>
                                  <p:childTnLst>
                                    <p:set>
                                      <p:cBhvr>
                                        <p:cTn id="46" fill="hold"/>
                                        <p:tgtEl>
                                          <p:spTgt spid="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build="p" bldLvl="5" animBg="1" advAuto="0"/>
      <p:bldP spid="165" grpId="2" build="p" animBg="1" advAuto="0"/>
      <p:bldP spid="166" grpId="3" build="p" animBg="1" advAuto="0"/>
      <p:bldP spid="167" grpId="4" build="p" animBg="1" advAuto="0"/>
      <p:bldP spid="168" grpId="5"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471401" y="333178"/>
            <a:ext cx="12061998"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Robots enter social contexts</a:t>
            </a:r>
          </a:p>
        </p:txBody>
      </p:sp>
      <p:pic>
        <p:nvPicPr>
          <p:cNvPr id="40" name="pasted-image.pdf"/>
          <p:cNvPicPr>
            <a:picLocks noChangeAspect="1"/>
          </p:cNvPicPr>
          <p:nvPr/>
        </p:nvPicPr>
        <p:blipFill>
          <a:blip r:embed="rId2" cstate="print">
            <a:extLst/>
          </a:blip>
          <a:srcRect r="10298"/>
          <a:stretch>
            <a:fillRect/>
          </a:stretch>
        </p:blipFill>
        <p:spPr>
          <a:xfrm>
            <a:off x="490701" y="1529694"/>
            <a:ext cx="4847492" cy="3335524"/>
          </a:xfrm>
          <a:prstGeom prst="rect">
            <a:avLst/>
          </a:prstGeom>
          <a:ln w="12700">
            <a:miter lim="400000"/>
          </a:ln>
        </p:spPr>
      </p:pic>
      <p:pic>
        <p:nvPicPr>
          <p:cNvPr id="41" name="pasted-image.png"/>
          <p:cNvPicPr>
            <a:picLocks noChangeAspect="1"/>
          </p:cNvPicPr>
          <p:nvPr/>
        </p:nvPicPr>
        <p:blipFill>
          <a:blip r:embed="rId3" cstate="print">
            <a:extLst/>
          </a:blip>
          <a:srcRect r="5692"/>
          <a:stretch>
            <a:fillRect/>
          </a:stretch>
        </p:blipFill>
        <p:spPr>
          <a:xfrm>
            <a:off x="6811675" y="4998074"/>
            <a:ext cx="5785531" cy="3947329"/>
          </a:xfrm>
          <a:prstGeom prst="rect">
            <a:avLst/>
          </a:prstGeom>
          <a:ln w="12700">
            <a:miter lim="400000"/>
          </a:ln>
        </p:spPr>
      </p:pic>
      <p:pic>
        <p:nvPicPr>
          <p:cNvPr id="42" name="Human-Robot.png"/>
          <p:cNvPicPr>
            <a:picLocks noChangeAspect="1"/>
          </p:cNvPicPr>
          <p:nvPr/>
        </p:nvPicPr>
        <p:blipFill>
          <a:blip r:embed="rId4" cstate="print">
            <a:extLst/>
          </a:blip>
          <a:srcRect r="37391"/>
          <a:stretch>
            <a:fillRect/>
          </a:stretch>
        </p:blipFill>
        <p:spPr>
          <a:xfrm>
            <a:off x="496078" y="5007604"/>
            <a:ext cx="3300102" cy="3953846"/>
          </a:xfrm>
          <a:prstGeom prst="rect">
            <a:avLst/>
          </a:prstGeom>
          <a:ln w="12700">
            <a:miter lim="400000"/>
          </a:ln>
        </p:spPr>
      </p:pic>
      <p:pic>
        <p:nvPicPr>
          <p:cNvPr id="43" name="pasted-image.png"/>
          <p:cNvPicPr>
            <a:picLocks/>
          </p:cNvPicPr>
          <p:nvPr/>
        </p:nvPicPr>
        <p:blipFill>
          <a:blip r:embed="rId5" cstate="print">
            <a:extLst/>
          </a:blip>
          <a:srcRect l="17186" r="15423"/>
          <a:stretch>
            <a:fillRect/>
          </a:stretch>
        </p:blipFill>
        <p:spPr>
          <a:xfrm>
            <a:off x="9057679" y="1518415"/>
            <a:ext cx="3542975" cy="3346373"/>
          </a:xfrm>
          <a:prstGeom prst="rect">
            <a:avLst/>
          </a:prstGeom>
          <a:ln w="12700">
            <a:miter lim="400000"/>
          </a:ln>
        </p:spPr>
      </p:pic>
      <p:pic>
        <p:nvPicPr>
          <p:cNvPr id="44" name="pasted-image.png"/>
          <p:cNvPicPr>
            <a:picLocks noChangeAspect="1"/>
          </p:cNvPicPr>
          <p:nvPr/>
        </p:nvPicPr>
        <p:blipFill>
          <a:blip r:embed="rId6" cstate="print">
            <a:extLst/>
          </a:blip>
          <a:srcRect l="10044" r="18561"/>
          <a:stretch>
            <a:fillRect/>
          </a:stretch>
        </p:blipFill>
        <p:spPr>
          <a:xfrm>
            <a:off x="5484398" y="1518415"/>
            <a:ext cx="3423118" cy="3346375"/>
          </a:xfrm>
          <a:prstGeom prst="rect">
            <a:avLst/>
          </a:prstGeom>
          <a:ln w="12700">
            <a:miter lim="400000"/>
          </a:ln>
        </p:spPr>
      </p:pic>
      <p:pic>
        <p:nvPicPr>
          <p:cNvPr id="45" name="Aux.jpg"/>
          <p:cNvPicPr>
            <a:picLocks noChangeAspect="1"/>
          </p:cNvPicPr>
          <p:nvPr/>
        </p:nvPicPr>
        <p:blipFill>
          <a:blip r:embed="rId7" cstate="print">
            <a:extLst/>
          </a:blip>
          <a:stretch>
            <a:fillRect/>
          </a:stretch>
        </p:blipFill>
        <p:spPr>
          <a:xfrm>
            <a:off x="3932284" y="5004562"/>
            <a:ext cx="2743201" cy="39624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advAuto="0"/>
      <p:bldP spid="41" grpId="6" animBg="1" advAuto="0"/>
      <p:bldP spid="42" grpId="4" animBg="1" advAuto="0"/>
      <p:bldP spid="43" grpId="3" animBg="1" advAuto="0"/>
      <p:bldP spid="44" grpId="2" animBg="1" advAuto="0"/>
      <p:bldP spid="45" grpId="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498189" y="2032000"/>
            <a:ext cx="12008422" cy="674989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Emotion expression by a robot plays a prominent role in social, face-to-face interactions with people.</a:t>
            </a:r>
          </a:p>
          <a:p>
            <a:pPr>
              <a:lnSpc>
                <a:spcPct val="120000"/>
              </a:lnSpc>
              <a:spcBef>
                <a:spcPts val="1200"/>
              </a:spcBef>
              <a:defRPr sz="2600">
                <a:latin typeface="Arial"/>
                <a:ea typeface="Arial"/>
                <a:cs typeface="Arial"/>
                <a:sym typeface="Arial"/>
              </a:defRPr>
            </a:pPr>
            <a:r>
              <a:t>Advantage: In a search and rescue setting, nonverbal expressions of negative mood and fear by the robot </a:t>
            </a:r>
            <a:r>
              <a:rPr u="sng"/>
              <a:t>improve the participants' compliance with its request</a:t>
            </a:r>
            <a:r>
              <a:t> to evacuate, causing them to respond earlier and faster. </a:t>
            </a:r>
          </a:p>
          <a:p>
            <a:pPr>
              <a:lnSpc>
                <a:spcPct val="120000"/>
              </a:lnSpc>
              <a:spcBef>
                <a:spcPts val="1200"/>
              </a:spcBef>
              <a:defRPr sz="2600">
                <a:latin typeface="Arial"/>
                <a:ea typeface="Arial"/>
                <a:cs typeface="Arial"/>
                <a:sym typeface="Arial"/>
              </a:defRPr>
            </a:pPr>
            <a:r>
              <a:rPr u="sng"/>
              <a:t>Deception is an important danger</a:t>
            </a:r>
            <a:r>
              <a:t> of affective simulation as it infringes autonomy, because misinforming a person about the alternatives that are open prevents him or her from choosing rationally between them. In this regard, vulnerable users (e.g., children and elderly people) deserve especial attention.</a:t>
            </a:r>
          </a:p>
          <a:p>
            <a:pPr>
              <a:lnSpc>
                <a:spcPct val="120000"/>
              </a:lnSpc>
              <a:spcBef>
                <a:spcPts val="1200"/>
              </a:spcBef>
              <a:defRPr sz="2600">
                <a:latin typeface="Arial"/>
                <a:ea typeface="Arial"/>
                <a:cs typeface="Arial"/>
                <a:sym typeface="Arial"/>
              </a:defRPr>
            </a:pPr>
            <a:r>
              <a:t>Note the difference with a robot capturing the emotional state of the user and acting accordingly, which can be very handy in some healthcare situations.</a:t>
            </a:r>
          </a:p>
          <a:p>
            <a:pPr>
              <a:lnSpc>
                <a:spcPct val="120000"/>
              </a:lnSpc>
              <a:spcBef>
                <a:spcPts val="1200"/>
              </a:spcBef>
              <a:defRPr sz="2600">
                <a:latin typeface="Arial"/>
                <a:ea typeface="Arial"/>
                <a:cs typeface="Arial"/>
                <a:sym typeface="Arial"/>
              </a:defRPr>
            </a:pPr>
            <a:r>
              <a:t>Although the robot is only expressing a simulated emotion, the feelings it evokes in people are real and may be strong. </a:t>
            </a:r>
          </a:p>
        </p:txBody>
      </p:sp>
      <p:sp>
        <p:nvSpPr>
          <p:cNvPr id="171" name="Shape 171"/>
          <p:cNvSpPr/>
          <p:nvPr/>
        </p:nvSpPr>
        <p:spPr>
          <a:xfrm>
            <a:off x="471401" y="333178"/>
            <a:ext cx="12605426"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2.B - What are the advantages and dangers of robots simulating emotions?</a:t>
            </a:r>
          </a:p>
        </p:txBody>
      </p:sp>
      <p:sp>
        <p:nvSpPr>
          <p:cNvPr id="172" name="Shape 172"/>
          <p:cNvSpPr/>
          <p:nvPr/>
        </p:nvSpPr>
        <p:spPr>
          <a:xfrm>
            <a:off x="9978707" y="4191000"/>
            <a:ext cx="248149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[Moshkina 2012]</a:t>
            </a:r>
          </a:p>
        </p:txBody>
      </p:sp>
      <p:sp>
        <p:nvSpPr>
          <p:cNvPr id="173" name="Shape 173"/>
          <p:cNvSpPr/>
          <p:nvPr/>
        </p:nvSpPr>
        <p:spPr>
          <a:xfrm>
            <a:off x="10094707" y="2603500"/>
            <a:ext cx="236268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[Breazeal 2003]</a:t>
            </a:r>
          </a:p>
        </p:txBody>
      </p:sp>
      <p:sp>
        <p:nvSpPr>
          <p:cNvPr id="174" name="Shape 174"/>
          <p:cNvSpPr/>
          <p:nvPr/>
        </p:nvSpPr>
        <p:spPr>
          <a:xfrm>
            <a:off x="10513879" y="8427600"/>
            <a:ext cx="193199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[Turkle 2007]</a:t>
            </a:r>
          </a:p>
        </p:txBody>
      </p:sp>
      <p:sp>
        <p:nvSpPr>
          <p:cNvPr id="175" name="Shape 175"/>
          <p:cNvSpPr/>
          <p:nvPr/>
        </p:nvSpPr>
        <p:spPr>
          <a:xfrm>
            <a:off x="10501179" y="6223000"/>
            <a:ext cx="193199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[Cowie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7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7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70">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3" nodeType="afterEffect">
                                  <p:stCondLst>
                                    <p:cond delay="0"/>
                                  </p:stCondLst>
                                  <p:iterate>
                                    <p:tmAbs val="0"/>
                                  </p:iterate>
                                  <p:childTnLst>
                                    <p:set>
                                      <p:cBhvr>
                                        <p:cTn id="20" fill="hold"/>
                                        <p:tgtEl>
                                          <p:spTgt spid="172">
                                            <p:bg/>
                                          </p:spTgt>
                                        </p:tgtEl>
                                        <p:attrNameLst>
                                          <p:attrName>style.visibility</p:attrName>
                                        </p:attrNameLst>
                                      </p:cBhvr>
                                      <p:to>
                                        <p:strVal val="visible"/>
                                      </p:to>
                                    </p:set>
                                  </p:childTnLst>
                                </p:cTn>
                              </p:par>
                              <p:par>
                                <p:cTn id="21" presetID="1" presetClass="entr" presetSubtype="0" fill="hold" grpId="3" nodeType="withEffect">
                                  <p:stCondLst>
                                    <p:cond delay="0"/>
                                  </p:stCondLst>
                                  <p:iterate>
                                    <p:tmAbs val="0"/>
                                  </p:iterate>
                                  <p:childTnLst>
                                    <p:set>
                                      <p:cBhvr>
                                        <p:cTn id="22" fill="hold"/>
                                        <p:tgtEl>
                                          <p:spTgt spid="17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70">
                                            <p:txEl>
                                              <p:pRg st="2" end="2"/>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4" nodeType="afterEffect">
                                  <p:stCondLst>
                                    <p:cond delay="0"/>
                                  </p:stCondLst>
                                  <p:iterate>
                                    <p:tmAbs val="0"/>
                                  </p:iterate>
                                  <p:childTnLst>
                                    <p:set>
                                      <p:cBhvr>
                                        <p:cTn id="29" fill="hold"/>
                                        <p:tgtEl>
                                          <p:spTgt spid="175">
                                            <p:bg/>
                                          </p:spTgt>
                                        </p:tgtEl>
                                        <p:attrNameLst>
                                          <p:attrName>style.visibility</p:attrName>
                                        </p:attrNameLst>
                                      </p:cBhvr>
                                      <p:to>
                                        <p:strVal val="visible"/>
                                      </p:to>
                                    </p:set>
                                  </p:childTnLst>
                                </p:cTn>
                              </p:par>
                              <p:par>
                                <p:cTn id="30" presetID="1" presetClass="entr" presetSubtype="0" fill="hold" grpId="4" nodeType="withEffect">
                                  <p:stCondLst>
                                    <p:cond delay="0"/>
                                  </p:stCondLst>
                                  <p:iterate>
                                    <p:tmAbs val="0"/>
                                  </p:iterate>
                                  <p:childTnLst>
                                    <p:set>
                                      <p:cBhvr>
                                        <p:cTn id="31" fill="hold"/>
                                        <p:tgtEl>
                                          <p:spTgt spid="17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170">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170">
                                            <p:txEl>
                                              <p:pRg st="4" end="4"/>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5" nodeType="afterEffect">
                                  <p:stCondLst>
                                    <p:cond delay="0"/>
                                  </p:stCondLst>
                                  <p:iterate>
                                    <p:tmAbs val="0"/>
                                  </p:iterate>
                                  <p:childTnLst>
                                    <p:set>
                                      <p:cBhvr>
                                        <p:cTn id="42" fill="hold"/>
                                        <p:tgtEl>
                                          <p:spTgt spid="174">
                                            <p:bg/>
                                          </p:spTgt>
                                        </p:tgtEl>
                                        <p:attrNameLst>
                                          <p:attrName>style.visibility</p:attrName>
                                        </p:attrNameLst>
                                      </p:cBhvr>
                                      <p:to>
                                        <p:strVal val="visible"/>
                                      </p:to>
                                    </p:set>
                                  </p:childTnLst>
                                </p:cTn>
                              </p:par>
                              <p:par>
                                <p:cTn id="43" presetID="1" presetClass="entr" presetSubtype="0" fill="hold" grpId="5" nodeType="withEffect">
                                  <p:stCondLst>
                                    <p:cond delay="0"/>
                                  </p:stCondLst>
                                  <p:iterate>
                                    <p:tmAbs val="0"/>
                                  </p:iterate>
                                  <p:childTnLst>
                                    <p:set>
                                      <p:cBhvr>
                                        <p:cTn id="44" fill="hold"/>
                                        <p:tgtEl>
                                          <p:spTgt spid="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build="p" bldLvl="5" animBg="1" advAuto="0"/>
      <p:bldP spid="172" grpId="3" build="p" animBg="1" advAuto="0"/>
      <p:bldP spid="173" grpId="2" build="p" animBg="1" advAuto="0"/>
      <p:bldP spid="174" grpId="5" build="p" animBg="1" advAuto="0"/>
      <p:bldP spid="175" grpId="4" build="p"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498189" y="2032000"/>
            <a:ext cx="12252640" cy="687908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800"/>
              </a:spcBef>
              <a:defRPr sz="2600">
                <a:latin typeface="Arial"/>
                <a:ea typeface="Arial"/>
                <a:cs typeface="Arial"/>
                <a:sym typeface="Arial"/>
              </a:defRPr>
            </a:pPr>
            <a:r>
              <a:t>This name follows from the </a:t>
            </a:r>
            <a:r>
              <a:rPr u="sng"/>
              <a:t>shape of the curve representing human attitude as a function of robot anthropomorphism</a:t>
            </a:r>
            <a:r>
              <a:t>, which grows steadily up to a point where it falls down into a profound valley. Just picture the reaction triggered by the fictional robot WALL-E and compare it to that produced by the initial geminoids at Osaka University, which look almost human but not quite, causing a creepy impression.</a:t>
            </a:r>
          </a:p>
          <a:p>
            <a:pPr>
              <a:lnSpc>
                <a:spcPct val="120000"/>
              </a:lnSpc>
              <a:spcBef>
                <a:spcPts val="800"/>
              </a:spcBef>
              <a:defRPr sz="2600">
                <a:latin typeface="Arial"/>
                <a:ea typeface="Arial"/>
                <a:cs typeface="Arial"/>
                <a:sym typeface="Arial"/>
              </a:defRPr>
            </a:pPr>
            <a:r>
              <a:t>The uncanny/creepy impression can help understand what human qualities robots are missing and thus trigger research to improve their communication abilities. </a:t>
            </a:r>
          </a:p>
          <a:p>
            <a:pPr>
              <a:lnSpc>
                <a:spcPct val="120000"/>
              </a:lnSpc>
              <a:spcBef>
                <a:spcPts val="3400"/>
              </a:spcBef>
              <a:defRPr sz="2600">
                <a:latin typeface="Arial"/>
                <a:ea typeface="Arial"/>
                <a:cs typeface="Arial"/>
                <a:sym typeface="Arial"/>
              </a:defRPr>
            </a:pPr>
            <a:r>
              <a:t>What seems to trigger repulsion is the </a:t>
            </a:r>
            <a:r>
              <a:rPr u="sng"/>
              <a:t>lack of coherence</a:t>
            </a:r>
            <a:r>
              <a:t> between the different elements that mediate human-robot communication: appearance, expression, language, speech, gestures, posture, motion, responsiveness to attentive and motivational cues, interaction speed, turn taking in dialogs, synchronization, etc.</a:t>
            </a:r>
          </a:p>
          <a:p>
            <a:pPr>
              <a:lnSpc>
                <a:spcPct val="120000"/>
              </a:lnSpc>
              <a:spcBef>
                <a:spcPts val="800"/>
              </a:spcBef>
              <a:defRPr sz="2600">
                <a:latin typeface="Arial"/>
                <a:ea typeface="Arial"/>
                <a:cs typeface="Arial"/>
                <a:sym typeface="Arial"/>
              </a:defRPr>
            </a:pPr>
            <a:r>
              <a:t>«Authenticity is for us what sex was to the Victorians: taboo and fascination, threat and preoccupation.»</a:t>
            </a:r>
          </a:p>
        </p:txBody>
      </p:sp>
      <p:sp>
        <p:nvSpPr>
          <p:cNvPr id="178" name="Shape 178"/>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2.C - Have you heard of/experienced the “uncanny valley” effect?</a:t>
            </a:r>
          </a:p>
        </p:txBody>
      </p:sp>
      <p:sp>
        <p:nvSpPr>
          <p:cNvPr id="179" name="Shape 179"/>
          <p:cNvSpPr/>
          <p:nvPr/>
        </p:nvSpPr>
        <p:spPr>
          <a:xfrm>
            <a:off x="7769308" y="5518800"/>
            <a:ext cx="4833102"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[MacDorman and Ishiguro  2006]</a:t>
            </a:r>
          </a:p>
        </p:txBody>
      </p:sp>
      <p:sp>
        <p:nvSpPr>
          <p:cNvPr id="180" name="Shape 180"/>
          <p:cNvSpPr/>
          <p:nvPr/>
        </p:nvSpPr>
        <p:spPr>
          <a:xfrm>
            <a:off x="10640879" y="8463600"/>
            <a:ext cx="193199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[Turkle 2007]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179">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17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17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77">
                                            <p:txEl>
                                              <p:pRg st="3" end="3"/>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3" nodeType="afterEffect">
                                  <p:stCondLst>
                                    <p:cond delay="0"/>
                                  </p:stCondLst>
                                  <p:iterate>
                                    <p:tmAbs val="0"/>
                                  </p:iterate>
                                  <p:childTnLst>
                                    <p:set>
                                      <p:cBhvr>
                                        <p:cTn id="28" fill="hold"/>
                                        <p:tgtEl>
                                          <p:spTgt spid="180">
                                            <p:bg/>
                                          </p:spTgt>
                                        </p:tgtEl>
                                        <p:attrNameLst>
                                          <p:attrName>style.visibility</p:attrName>
                                        </p:attrNameLst>
                                      </p:cBhvr>
                                      <p:to>
                                        <p:strVal val="visible"/>
                                      </p:to>
                                    </p:set>
                                  </p:childTnLst>
                                </p:cTn>
                              </p:par>
                              <p:par>
                                <p:cTn id="29" presetID="1" presetClass="entr" presetSubtype="0" fill="hold" grpId="3" nodeType="withEffect">
                                  <p:stCondLst>
                                    <p:cond delay="0"/>
                                  </p:stCondLst>
                                  <p:iterate>
                                    <p:tmAbs val="0"/>
                                  </p:iterate>
                                  <p:childTnLst>
                                    <p:set>
                                      <p:cBhvr>
                                        <p:cTn id="30" fill="hold"/>
                                        <p:tgtEl>
                                          <p:spTgt spid="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build="p" animBg="1" advAuto="0"/>
      <p:bldP spid="179" grpId="2" build="p" animBg="1" advAuto="0"/>
      <p:bldP spid="180" grpId="3"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498189" y="2286000"/>
            <a:ext cx="12305186" cy="673487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600"/>
              </a:spcBef>
              <a:defRPr sz="2600">
                <a:latin typeface="Arial"/>
                <a:ea typeface="Arial"/>
                <a:cs typeface="Arial"/>
                <a:sym typeface="Arial"/>
              </a:defRPr>
            </a:pPr>
            <a:r>
              <a:rPr u="sng" dirty="0"/>
              <a:t>Aliveness</a:t>
            </a:r>
            <a:r>
              <a:rPr dirty="0"/>
              <a:t> seems to be the key factor for the development of affective ties with a mechanical creature. Participants in an experiment hesitated three times as long to switch off an agreeable and intelligent robot (perceived as a living creature) as compared to a non-agreeable and unintelligent one. </a:t>
            </a:r>
          </a:p>
          <a:p>
            <a:pPr>
              <a:lnSpc>
                <a:spcPct val="120000"/>
              </a:lnSpc>
              <a:spcBef>
                <a:spcPts val="2600"/>
              </a:spcBef>
              <a:defRPr sz="2600">
                <a:latin typeface="Arial"/>
                <a:ea typeface="Arial"/>
                <a:cs typeface="Arial"/>
                <a:sym typeface="Arial"/>
              </a:defRPr>
            </a:pPr>
            <a:r>
              <a:rPr dirty="0"/>
              <a:t>Experience episodes categorized into </a:t>
            </a:r>
            <a:r>
              <a:rPr u="sng" dirty="0"/>
              <a:t>three dimensions: visceral, behavioral, and reflective</a:t>
            </a:r>
            <a:r>
              <a:rPr dirty="0"/>
              <a:t>.                            Vulnerable groups tend to base attachment on the former dimensions, differing from adults in full judgment.</a:t>
            </a:r>
          </a:p>
          <a:p>
            <a:pPr>
              <a:lnSpc>
                <a:spcPct val="120000"/>
              </a:lnSpc>
              <a:spcBef>
                <a:spcPts val="2600"/>
              </a:spcBef>
              <a:defRPr sz="2600">
                <a:latin typeface="Arial"/>
                <a:ea typeface="Arial"/>
                <a:cs typeface="Arial"/>
                <a:sym typeface="Arial"/>
              </a:defRPr>
            </a:pPr>
            <a:r>
              <a:rPr u="sng" dirty="0"/>
              <a:t>Opposite views</a:t>
            </a:r>
            <a:r>
              <a:rPr dirty="0"/>
              <a:t>:</a:t>
            </a:r>
          </a:p>
          <a:p>
            <a:pPr>
              <a:lnSpc>
                <a:spcPct val="120000"/>
              </a:lnSpc>
              <a:spcBef>
                <a:spcPts val="2200"/>
              </a:spcBef>
              <a:defRPr sz="2600">
                <a:latin typeface="Arial"/>
                <a:ea typeface="Arial"/>
                <a:cs typeface="Arial"/>
                <a:sym typeface="Arial"/>
              </a:defRPr>
            </a:pPr>
            <a:r>
              <a:rPr dirty="0"/>
              <a:t>It is completely normal that people fall in love with artificial companions.</a:t>
            </a:r>
          </a:p>
          <a:p>
            <a:pPr>
              <a:lnSpc>
                <a:spcPct val="120000"/>
              </a:lnSpc>
              <a:spcBef>
                <a:spcPts val="2600"/>
              </a:spcBef>
              <a:defRPr sz="2600">
                <a:latin typeface="Arial"/>
                <a:ea typeface="Arial"/>
                <a:cs typeface="Arial"/>
                <a:sym typeface="Arial"/>
              </a:defRPr>
            </a:pPr>
            <a:r>
              <a:rPr dirty="0"/>
              <a:t>Machines should always be just servants that you can switch off whenever you like.</a:t>
            </a:r>
          </a:p>
        </p:txBody>
      </p:sp>
      <p:sp>
        <p:nvSpPr>
          <p:cNvPr id="183" name="Shape 183"/>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2.D - Should emotional attachment to robots be encouraged?</a:t>
            </a:r>
          </a:p>
        </p:txBody>
      </p:sp>
      <p:sp>
        <p:nvSpPr>
          <p:cNvPr id="184" name="Shape 184"/>
          <p:cNvSpPr/>
          <p:nvPr/>
        </p:nvSpPr>
        <p:spPr>
          <a:xfrm>
            <a:off x="2127833" y="5112000"/>
            <a:ext cx="220097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[Norman 2004]</a:t>
            </a:r>
          </a:p>
        </p:txBody>
      </p:sp>
      <p:sp>
        <p:nvSpPr>
          <p:cNvPr id="185" name="Shape 185"/>
          <p:cNvSpPr/>
          <p:nvPr/>
        </p:nvSpPr>
        <p:spPr>
          <a:xfrm>
            <a:off x="8496189" y="3914592"/>
            <a:ext cx="408761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[Bartneck </a:t>
            </a:r>
            <a:r>
              <a:rPr i="1"/>
              <a:t>et al.</a:t>
            </a:r>
            <a:r>
              <a:t> 2007, 2009]</a:t>
            </a:r>
          </a:p>
        </p:txBody>
      </p:sp>
      <p:sp>
        <p:nvSpPr>
          <p:cNvPr id="186" name="Shape 186"/>
          <p:cNvSpPr/>
          <p:nvPr/>
        </p:nvSpPr>
        <p:spPr>
          <a:xfrm>
            <a:off x="9851418" y="5603692"/>
            <a:ext cx="2732385"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[Weiss </a:t>
            </a:r>
            <a:r>
              <a:rPr i="1"/>
              <a:t>et al.</a:t>
            </a:r>
            <a:r>
              <a:t> 2009]</a:t>
            </a:r>
          </a:p>
        </p:txBody>
      </p:sp>
      <p:sp>
        <p:nvSpPr>
          <p:cNvPr id="187" name="Shape 187"/>
          <p:cNvSpPr/>
          <p:nvPr/>
        </p:nvSpPr>
        <p:spPr>
          <a:xfrm>
            <a:off x="10858389" y="7473600"/>
            <a:ext cx="172541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[Levy 2010]</a:t>
            </a:r>
          </a:p>
        </p:txBody>
      </p:sp>
      <p:sp>
        <p:nvSpPr>
          <p:cNvPr id="188" name="Shape 188"/>
          <p:cNvSpPr/>
          <p:nvPr/>
        </p:nvSpPr>
        <p:spPr>
          <a:xfrm>
            <a:off x="10598012" y="8377200"/>
            <a:ext cx="2205363"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[Bryson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8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82">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184">
                                            <p:bg/>
                                          </p:spTgt>
                                        </p:tgtEl>
                                        <p:attrNameLst>
                                          <p:attrName>style.visibility</p:attrName>
                                        </p:attrNameLst>
                                      </p:cBhvr>
                                      <p:to>
                                        <p:strVal val="visible"/>
                                      </p:to>
                                    </p:set>
                                  </p:childTnLst>
                                </p:cTn>
                              </p:par>
                              <p:par>
                                <p:cTn id="19" presetID="1" presetClass="entr" presetSubtype="0" fill="hold" grpId="3" nodeType="withEffect">
                                  <p:stCondLst>
                                    <p:cond delay="0"/>
                                  </p:stCondLst>
                                  <p:iterate>
                                    <p:tmAbs val="0"/>
                                  </p:iterate>
                                  <p:childTnLst>
                                    <p:set>
                                      <p:cBhvr>
                                        <p:cTn id="20" fill="hold"/>
                                        <p:tgtEl>
                                          <p:spTgt spid="184">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4" nodeType="afterEffect">
                                  <p:stCondLst>
                                    <p:cond delay="0"/>
                                  </p:stCondLst>
                                  <p:iterate>
                                    <p:tmAbs val="0"/>
                                  </p:iterate>
                                  <p:childTnLst>
                                    <p:set>
                                      <p:cBhvr>
                                        <p:cTn id="23" fill="hold"/>
                                        <p:tgtEl>
                                          <p:spTgt spid="1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182">
                                            <p:txEl>
                                              <p:pRg st="2" end="2"/>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182">
                                            <p:txEl>
                                              <p:pRg st="3" end="3"/>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5" nodeType="afterEffect">
                                  <p:stCondLst>
                                    <p:cond delay="0"/>
                                  </p:stCondLst>
                                  <p:iterate>
                                    <p:tmAbs val="0"/>
                                  </p:iterate>
                                  <p:childTnLst>
                                    <p:set>
                                      <p:cBhvr>
                                        <p:cTn id="33" fill="hold"/>
                                        <p:tgtEl>
                                          <p:spTgt spid="1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182">
                                            <p:txEl>
                                              <p:pRg st="4" end="4"/>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6" nodeType="afterEffect">
                                  <p:stCondLst>
                                    <p:cond delay="0"/>
                                  </p:stCondLst>
                                  <p:iterate>
                                    <p:tmAbs val="0"/>
                                  </p:iterate>
                                  <p:childTnLst>
                                    <p:set>
                                      <p:cBhvr>
                                        <p:cTn id="40" fill="hold"/>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P spid="184" grpId="3" build="p" animBg="1" advAuto="0"/>
      <p:bldP spid="185" grpId="2" animBg="1" advAuto="0"/>
      <p:bldP spid="186" grpId="4" animBg="1" advAuto="0"/>
      <p:bldP spid="187" grpId="5" animBg="1" advAuto="0"/>
      <p:bldP spid="188" grpId="6"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nvSpPr>
        <p:spPr>
          <a:xfrm>
            <a:off x="471401" y="333178"/>
            <a:ext cx="1206199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2.D - Should emotional attachment to robots be encouraged? (cont.)</a:t>
            </a:r>
          </a:p>
        </p:txBody>
      </p:sp>
      <p:sp>
        <p:nvSpPr>
          <p:cNvPr id="191" name="Shape 191"/>
          <p:cNvSpPr/>
          <p:nvPr/>
        </p:nvSpPr>
        <p:spPr>
          <a:xfrm>
            <a:off x="498189" y="2032000"/>
            <a:ext cx="12008422" cy="722401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Examples of </a:t>
            </a:r>
            <a:r>
              <a:rPr u="sng"/>
              <a:t>potential benefits</a:t>
            </a:r>
            <a:r>
              <a:t> of attachment: </a:t>
            </a:r>
          </a:p>
          <a:p>
            <a:pPr marL="260684" indent="-260684">
              <a:lnSpc>
                <a:spcPct val="120000"/>
              </a:lnSpc>
              <a:spcBef>
                <a:spcPts val="1200"/>
              </a:spcBef>
              <a:buSzPct val="100000"/>
              <a:buChar char="•"/>
              <a:defRPr sz="2600">
                <a:latin typeface="Arial"/>
                <a:ea typeface="Arial"/>
                <a:cs typeface="Arial"/>
                <a:sym typeface="Arial"/>
              </a:defRPr>
            </a:pPr>
            <a:r>
              <a:t>making robot nudging more compelling</a:t>
            </a:r>
          </a:p>
          <a:p>
            <a:pPr marL="260684" indent="-260684">
              <a:lnSpc>
                <a:spcPct val="120000"/>
              </a:lnSpc>
              <a:spcBef>
                <a:spcPts val="1200"/>
              </a:spcBef>
              <a:buSzPct val="100000"/>
              <a:buChar char="•"/>
              <a:defRPr sz="2600">
                <a:latin typeface="Arial"/>
                <a:ea typeface="Arial"/>
                <a:cs typeface="Arial"/>
                <a:sym typeface="Arial"/>
              </a:defRPr>
            </a:pPr>
            <a:r>
              <a:t>providing company/sex to adults who deliberately make this choice.</a:t>
            </a:r>
          </a:p>
          <a:p>
            <a:pPr>
              <a:lnSpc>
                <a:spcPct val="120000"/>
              </a:lnSpc>
              <a:spcBef>
                <a:spcPts val="3500"/>
              </a:spcBef>
              <a:defRPr sz="2600">
                <a:latin typeface="Arial"/>
                <a:ea typeface="Arial"/>
                <a:cs typeface="Arial"/>
                <a:sym typeface="Arial"/>
              </a:defRPr>
            </a:pPr>
            <a:r>
              <a:rPr u="sng"/>
              <a:t>The main danger</a:t>
            </a:r>
            <a:r>
              <a:t> is the user’s social isolation, which can derive from:</a:t>
            </a:r>
          </a:p>
          <a:p>
            <a:pPr marL="260684" indent="-260684">
              <a:lnSpc>
                <a:spcPct val="120000"/>
              </a:lnSpc>
              <a:spcBef>
                <a:spcPts val="1200"/>
              </a:spcBef>
              <a:buSzPct val="100000"/>
              <a:buChar char="•"/>
              <a:defRPr sz="2600">
                <a:latin typeface="Arial"/>
                <a:ea typeface="Arial"/>
                <a:cs typeface="Arial"/>
                <a:sym typeface="Arial"/>
              </a:defRPr>
            </a:pPr>
            <a:r>
              <a:t>family and friends eluding their responsibilities once the robot takes care</a:t>
            </a:r>
          </a:p>
          <a:p>
            <a:pPr marL="260684" indent="-260684">
              <a:lnSpc>
                <a:spcPct val="120000"/>
              </a:lnSpc>
              <a:spcBef>
                <a:spcPts val="1200"/>
              </a:spcBef>
              <a:buSzPct val="100000"/>
              <a:buChar char="•"/>
              <a:defRPr sz="2600">
                <a:latin typeface="Arial"/>
                <a:ea typeface="Arial"/>
                <a:cs typeface="Arial"/>
                <a:sym typeface="Arial"/>
              </a:defRPr>
            </a:pPr>
            <a:r>
              <a:t>the seductions of the robot itself (‘lotus eater’ problem)                                 Living and engaging with robots will be so easy that human relationships will be discouraged because they would just seem too hard.</a:t>
            </a:r>
          </a:p>
          <a:p>
            <a:pPr>
              <a:lnSpc>
                <a:spcPct val="120000"/>
              </a:lnSpc>
              <a:spcBef>
                <a:spcPts val="2600"/>
              </a:spcBef>
              <a:defRPr sz="2600">
                <a:latin typeface="Arial"/>
                <a:ea typeface="Arial"/>
                <a:cs typeface="Arial"/>
                <a:sym typeface="Arial"/>
              </a:defRPr>
            </a:pPr>
            <a:r>
              <a:t>Note of caution: beyond the discussion on encouraging or discouraging the formation of emotional bonds, roboticists should be aware that some bonding will be inevitable regardless of the morphology of the robot.</a:t>
            </a:r>
          </a:p>
        </p:txBody>
      </p:sp>
      <p:sp>
        <p:nvSpPr>
          <p:cNvPr id="192" name="Shape 192"/>
          <p:cNvSpPr/>
          <p:nvPr/>
        </p:nvSpPr>
        <p:spPr>
          <a:xfrm>
            <a:off x="10551080" y="5621515"/>
            <a:ext cx="196922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[Cowie 2014]</a:t>
            </a:r>
          </a:p>
        </p:txBody>
      </p:sp>
      <p:sp>
        <p:nvSpPr>
          <p:cNvPr id="193" name="Shape 193"/>
          <p:cNvSpPr/>
          <p:nvPr/>
        </p:nvSpPr>
        <p:spPr>
          <a:xfrm>
            <a:off x="10563780" y="6586715"/>
            <a:ext cx="196922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[Turkle 2007]</a:t>
            </a:r>
          </a:p>
        </p:txBody>
      </p:sp>
      <p:sp>
        <p:nvSpPr>
          <p:cNvPr id="194" name="Shape 194"/>
          <p:cNvSpPr/>
          <p:nvPr/>
        </p:nvSpPr>
        <p:spPr>
          <a:xfrm>
            <a:off x="9915286" y="8373178"/>
            <a:ext cx="259231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[Riek </a:t>
            </a:r>
            <a:r>
              <a:rPr i="1"/>
              <a:t>et al. </a:t>
            </a:r>
            <a:r>
              <a:t> 2009]</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91">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9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19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191">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2" nodeType="afterEffect">
                                  <p:stCondLst>
                                    <p:cond delay="0"/>
                                  </p:stCondLst>
                                  <p:iterate>
                                    <p:tmAbs val="0"/>
                                  </p:iterate>
                                  <p:childTnLst>
                                    <p:set>
                                      <p:cBhvr>
                                        <p:cTn id="27" fill="hold"/>
                                        <p:tgtEl>
                                          <p:spTgt spid="192">
                                            <p:bg/>
                                          </p:spTgt>
                                        </p:tgtEl>
                                        <p:attrNameLst>
                                          <p:attrName>style.visibility</p:attrName>
                                        </p:attrNameLst>
                                      </p:cBhvr>
                                      <p:to>
                                        <p:strVal val="visible"/>
                                      </p:to>
                                    </p:set>
                                  </p:childTnLst>
                                </p:cTn>
                              </p:par>
                              <p:par>
                                <p:cTn id="28" presetID="1" presetClass="entr" presetSubtype="0" fill="hold" grpId="2" nodeType="withEffect">
                                  <p:stCondLst>
                                    <p:cond delay="0"/>
                                  </p:stCondLst>
                                  <p:iterate>
                                    <p:tmAbs val="0"/>
                                  </p:iterate>
                                  <p:childTnLst>
                                    <p:set>
                                      <p:cBhvr>
                                        <p:cTn id="29" fill="hold"/>
                                        <p:tgtEl>
                                          <p:spTgt spid="192">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3" nodeType="afterEffect">
                                  <p:stCondLst>
                                    <p:cond delay="0"/>
                                  </p:stCondLst>
                                  <p:iterate>
                                    <p:tmAbs val="0"/>
                                  </p:iterate>
                                  <p:childTnLst>
                                    <p:set>
                                      <p:cBhvr>
                                        <p:cTn id="32" fill="hold"/>
                                        <p:tgtEl>
                                          <p:spTgt spid="193">
                                            <p:bg/>
                                          </p:spTgt>
                                        </p:tgtEl>
                                        <p:attrNameLst>
                                          <p:attrName>style.visibility</p:attrName>
                                        </p:attrNameLst>
                                      </p:cBhvr>
                                      <p:to>
                                        <p:strVal val="visible"/>
                                      </p:to>
                                    </p:set>
                                  </p:childTnLst>
                                </p:cTn>
                              </p:par>
                              <p:par>
                                <p:cTn id="33" presetID="1" presetClass="entr" presetSubtype="0" fill="hold" grpId="3" nodeType="withEffect">
                                  <p:stCondLst>
                                    <p:cond delay="0"/>
                                  </p:stCondLst>
                                  <p:iterate>
                                    <p:tmAbs val="0"/>
                                  </p:iterate>
                                  <p:childTnLst>
                                    <p:set>
                                      <p:cBhvr>
                                        <p:cTn id="34" fill="hold"/>
                                        <p:tgtEl>
                                          <p:spTgt spid="19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191">
                                            <p:txEl>
                                              <p:pRg st="6" end="6"/>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4" nodeType="afterEffect">
                                  <p:stCondLst>
                                    <p:cond delay="0"/>
                                  </p:stCondLst>
                                  <p:iterate>
                                    <p:tmAbs val="0"/>
                                  </p:iterate>
                                  <p:childTnLst>
                                    <p:set>
                                      <p:cBhvr>
                                        <p:cTn id="41" fill="hold"/>
                                        <p:tgtEl>
                                          <p:spTgt spid="194">
                                            <p:bg/>
                                          </p:spTgt>
                                        </p:tgtEl>
                                        <p:attrNameLst>
                                          <p:attrName>style.visibility</p:attrName>
                                        </p:attrNameLst>
                                      </p:cBhvr>
                                      <p:to>
                                        <p:strVal val="visible"/>
                                      </p:to>
                                    </p:set>
                                  </p:childTnLst>
                                </p:cTn>
                              </p:par>
                              <p:par>
                                <p:cTn id="42" presetID="1" presetClass="entr" presetSubtype="0" fill="hold" grpId="4" nodeType="withEffect">
                                  <p:stCondLst>
                                    <p:cond delay="0"/>
                                  </p:stCondLst>
                                  <p:iterate>
                                    <p:tmAbs val="0"/>
                                  </p:iterate>
                                  <p:childTnLst>
                                    <p:set>
                                      <p:cBhvr>
                                        <p:cTn id="43" fill="hold"/>
                                        <p:tgtEl>
                                          <p:spTgt spid="1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1" build="p" bldLvl="5" animBg="1" advAuto="0"/>
      <p:bldP spid="192" grpId="2" build="p" animBg="1" advAuto="0"/>
      <p:bldP spid="193" grpId="3" build="p" animBg="1" advAuto="0"/>
      <p:bldP spid="194" grpId="4" build="p"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 appearance and emotion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2.3. Revisiting issues</a:t>
            </a:r>
          </a:p>
        </p:txBody>
      </p:sp>
      <p:sp>
        <p:nvSpPr>
          <p:cNvPr id="197" name="Shape 197"/>
          <p:cNvSpPr/>
          <p:nvPr/>
        </p:nvSpPr>
        <p:spPr>
          <a:xfrm>
            <a:off x="521776" y="4203700"/>
            <a:ext cx="12351168" cy="40935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defTabSz="457200">
              <a:lnSpc>
                <a:spcPct val="120000"/>
              </a:lnSpc>
              <a:spcBef>
                <a:spcPts val="2900"/>
              </a:spcBef>
              <a:tabLst>
                <a:tab pos="177800" algn="l"/>
                <a:tab pos="355600" algn="l"/>
              </a:tabLst>
              <a:defRPr sz="2600">
                <a:latin typeface="Arial"/>
                <a:ea typeface="Arial"/>
                <a:cs typeface="Arial"/>
                <a:sym typeface="Arial"/>
              </a:defRPr>
            </a:pPr>
            <a:r>
              <a:rPr u="sng"/>
              <a:t>Transparency (1.C)</a:t>
            </a:r>
            <a:r>
              <a:t>: </a:t>
            </a:r>
            <a:r>
              <a:rPr b="1" i="1">
                <a:solidFill>
                  <a:srgbClr val="04AFAF"/>
                </a:solidFill>
              </a:rPr>
              <a:t>Celia</a:t>
            </a:r>
            <a:r>
              <a:rPr>
                <a:solidFill>
                  <a:srgbClr val="04AFAF"/>
                </a:solidFill>
              </a:rPr>
              <a:t> likes that </a:t>
            </a:r>
            <a:r>
              <a:rPr b="1" i="1">
                <a:solidFill>
                  <a:srgbClr val="04AFAF"/>
                </a:solidFill>
              </a:rPr>
              <a:t>ROBbie</a:t>
            </a:r>
            <a:r>
              <a:rPr>
                <a:solidFill>
                  <a:srgbClr val="04AFAF"/>
                </a:solidFill>
              </a:rPr>
              <a:t> has a more predictable behavior than her classmates and her adoptive mother, since it has to follow rules and can’t shock her with nonsense. </a:t>
            </a:r>
          </a:p>
          <a:p>
            <a:pPr marR="331470" defTabSz="457200">
              <a:lnSpc>
                <a:spcPct val="120000"/>
              </a:lnSpc>
              <a:spcBef>
                <a:spcPts val="2900"/>
              </a:spcBef>
              <a:tabLst>
                <a:tab pos="177800" algn="l"/>
                <a:tab pos="355600" algn="l"/>
              </a:tabLst>
              <a:defRPr sz="2600">
                <a:latin typeface="Arial"/>
                <a:ea typeface="Arial"/>
                <a:cs typeface="Arial"/>
                <a:sym typeface="Arial"/>
              </a:defRPr>
            </a:pPr>
            <a:endParaRPr>
              <a:solidFill>
                <a:srgbClr val="04AFAF"/>
              </a:solidFill>
            </a:endParaRPr>
          </a:p>
          <a:p>
            <a:pPr marR="331470" defTabSz="457200">
              <a:lnSpc>
                <a:spcPct val="120000"/>
              </a:lnSpc>
              <a:spcBef>
                <a:spcPts val="2900"/>
              </a:spcBef>
              <a:tabLst>
                <a:tab pos="177800" algn="l"/>
                <a:tab pos="355600" algn="l"/>
              </a:tabLst>
              <a:defRPr sz="2600">
                <a:latin typeface="Arial"/>
                <a:ea typeface="Arial"/>
                <a:cs typeface="Arial"/>
                <a:sym typeface="Arial"/>
              </a:defRPr>
            </a:pPr>
            <a:endParaRPr>
              <a:solidFill>
                <a:srgbClr val="04AFAF"/>
              </a:solidFill>
            </a:endParaRPr>
          </a:p>
          <a:p>
            <a:pPr marR="331470" defTabSz="457200">
              <a:lnSpc>
                <a:spcPct val="120000"/>
              </a:lnSpc>
              <a:spcBef>
                <a:spcPts val="1200"/>
              </a:spcBef>
              <a:tabLst>
                <a:tab pos="177800" algn="l"/>
                <a:tab pos="355600" algn="l"/>
              </a:tabLst>
              <a:defRPr sz="2600">
                <a:latin typeface="Arial"/>
                <a:ea typeface="Arial"/>
                <a:cs typeface="Arial"/>
                <a:sym typeface="Arial"/>
              </a:defRPr>
            </a:pPr>
            <a:r>
              <a:rPr u="sng"/>
              <a:t>Trust (1.A)</a:t>
            </a:r>
            <a:r>
              <a:t>: </a:t>
            </a:r>
            <a:r>
              <a:rPr b="1" i="1">
                <a:solidFill>
                  <a:srgbClr val="04AFAF"/>
                </a:solidFill>
              </a:rPr>
              <a:t>Celia</a:t>
            </a:r>
            <a:r>
              <a:rPr>
                <a:solidFill>
                  <a:srgbClr val="04AFAF"/>
                </a:solidFill>
              </a:rPr>
              <a:t> feels protected by her robot, which she sees as a faithful companion that she can trust.</a:t>
            </a:r>
          </a:p>
        </p:txBody>
      </p:sp>
      <p:sp>
        <p:nvSpPr>
          <p:cNvPr id="198" name="Shape 198"/>
          <p:cNvSpPr/>
          <p:nvPr/>
        </p:nvSpPr>
        <p:spPr>
          <a:xfrm>
            <a:off x="494806" y="2476500"/>
            <a:ext cx="12633709" cy="1409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499154" defTabSz="688489">
              <a:defRPr sz="2600">
                <a:latin typeface="Comic Sans MS"/>
                <a:ea typeface="Comic Sans MS"/>
                <a:cs typeface="Comic Sans MS"/>
                <a:sym typeface="Comic Sans MS"/>
              </a:defRPr>
            </a:lvl1pPr>
          </a:lstStyle>
          <a:p>
            <a:r>
              <a:t>“I [Celia] have been more shocked by the kids, and even some things Lu does, than by ROBbie. For the robot, everything follows a series of rules, it’ll never surprise me with anything inappropriate.”</a:t>
            </a:r>
          </a:p>
        </p:txBody>
      </p:sp>
      <p:sp>
        <p:nvSpPr>
          <p:cNvPr id="199" name="Shape 199"/>
          <p:cNvSpPr/>
          <p:nvPr/>
        </p:nvSpPr>
        <p:spPr>
          <a:xfrm>
            <a:off x="494806" y="6235700"/>
            <a:ext cx="12633709" cy="939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499154" defTabSz="688489">
              <a:defRPr sz="2600">
                <a:latin typeface="Comic Sans MS"/>
                <a:ea typeface="Comic Sans MS"/>
                <a:cs typeface="Comic Sans MS"/>
                <a:sym typeface="Comic Sans MS"/>
              </a:defRPr>
            </a:lvl1pPr>
          </a:lstStyle>
          <a:p>
            <a:r>
              <a:t>“It feels good to walk along beside him [ROBbie], she feels protected, she can trust him.”</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9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2" nodeType="clickEffect">
                                  <p:stCondLst>
                                    <p:cond delay="0"/>
                                  </p:stCondLst>
                                  <p:iterate>
                                    <p:tmAbs val="0"/>
                                  </p:iterate>
                                  <p:childTnLst>
                                    <p:set>
                                      <p:cBhvr>
                                        <p:cTn id="15" fill="hold"/>
                                        <p:tgtEl>
                                          <p:spTgt spid="19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9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build="p" bldLvl="5" animBg="1" advAuto="0"/>
      <p:bldP spid="199"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202" name="Shape 202"/>
          <p:cNvSpPr/>
          <p:nvPr/>
        </p:nvSpPr>
        <p:spPr>
          <a:xfrm>
            <a:off x="1651000" y="4217672"/>
            <a:ext cx="6770927"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b="1">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70976" y="1929903"/>
            <a:ext cx="12633708" cy="7023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spcBef>
                <a:spcPts val="1600"/>
              </a:spcBef>
              <a:defRPr sz="2600">
                <a:latin typeface="Comic Sans MS"/>
                <a:ea typeface="Comic Sans MS"/>
                <a:cs typeface="Comic Sans MS"/>
                <a:sym typeface="Comic Sans MS"/>
              </a:defRPr>
            </a:pPr>
            <a:r>
              <a:t>He looks up at the </a:t>
            </a:r>
            <a:r>
              <a:rPr u="sng"/>
              <a:t>ever-watching electronic eyes</a:t>
            </a:r>
            <a:r>
              <a:t> of the cameras and thinks how lucky he is that they can’t read his mind.</a:t>
            </a:r>
          </a:p>
          <a:p>
            <a:pPr marR="499154" defTabSz="688489">
              <a:spcBef>
                <a:spcPts val="1000"/>
              </a:spcBef>
              <a:defRPr sz="2600">
                <a:solidFill>
                  <a:srgbClr val="04AFAF"/>
                </a:solidFill>
                <a:latin typeface="Comic Sans MS"/>
                <a:ea typeface="Comic Sans MS"/>
                <a:cs typeface="Comic Sans MS"/>
                <a:sym typeface="Comic Sans MS"/>
              </a:defRPr>
            </a:pPr>
            <a:r>
              <a:t>… ROBco is waiting expectantly next to him, ready to act as his assistant.</a:t>
            </a:r>
          </a:p>
          <a:p>
            <a:pPr marR="499154" defTabSz="688489">
              <a:spcBef>
                <a:spcPts val="1000"/>
              </a:spcBef>
              <a:defRPr sz="2600">
                <a:solidFill>
                  <a:srgbClr val="04AFAF"/>
                </a:solidFill>
                <a:latin typeface="Comic Sans MS"/>
                <a:ea typeface="Comic Sans MS"/>
                <a:cs typeface="Comic Sans MS"/>
                <a:sym typeface="Comic Sans MS"/>
              </a:defRPr>
            </a:pPr>
            <a:r>
              <a:t>[Leo:] “I can’t turn off and back on again and pick up where I left off, like you do, </a:t>
            </a:r>
            <a:r>
              <a:rPr u="sng"/>
              <a:t>see if you can finally build that into your model.</a:t>
            </a:r>
            <a:r>
              <a:t>”</a:t>
            </a:r>
          </a:p>
          <a:p>
            <a:pPr marR="499154" defTabSz="688489">
              <a:spcBef>
                <a:spcPts val="1000"/>
              </a:spcBef>
              <a:defRPr sz="2600">
                <a:solidFill>
                  <a:srgbClr val="04AFAF"/>
                </a:solidFill>
                <a:latin typeface="Comic Sans MS"/>
                <a:ea typeface="Comic Sans MS"/>
                <a:cs typeface="Comic Sans MS"/>
                <a:sym typeface="Comic Sans MS"/>
              </a:defRPr>
            </a:pPr>
            <a:r>
              <a:t>“Confirmation: It was incorporated seventeen days, four hours, thirteen…”</a:t>
            </a:r>
          </a:p>
          <a:p>
            <a:pPr marR="499154" defTabSz="688489">
              <a:spcBef>
                <a:spcPts val="1600"/>
              </a:spcBef>
              <a:defRPr sz="2600">
                <a:solidFill>
                  <a:srgbClr val="04AFAF"/>
                </a:solidFill>
                <a:latin typeface="Comic Sans MS"/>
                <a:ea typeface="Comic Sans MS"/>
                <a:cs typeface="Comic Sans MS"/>
                <a:sym typeface="Comic Sans MS"/>
              </a:defRPr>
            </a:pPr>
            <a:r>
              <a:t>“Stop, stop, stop … I’ve also told you several times that it’s not necessary to be so precise.”</a:t>
            </a:r>
          </a:p>
          <a:p>
            <a:pPr marR="499154" defTabSz="688489">
              <a:spcBef>
                <a:spcPts val="1000"/>
              </a:spcBef>
              <a:defRPr sz="2600">
                <a:latin typeface="Comic Sans MS"/>
                <a:ea typeface="Comic Sans MS"/>
                <a:cs typeface="Comic Sans MS"/>
                <a:sym typeface="Comic Sans MS"/>
              </a:defRPr>
            </a:pPr>
            <a:r>
              <a:t>[Leo] “I don’t know, when I left they made me pass through a </a:t>
            </a:r>
            <a:r>
              <a:rPr u="sng"/>
              <a:t>timeout device</a:t>
            </a:r>
            <a:r>
              <a:t> that erases my memory.” [..]</a:t>
            </a:r>
          </a:p>
          <a:p>
            <a:pPr marR="499154" defTabSz="688489">
              <a:spcBef>
                <a:spcPts val="1000"/>
              </a:spcBef>
              <a:defRPr sz="2600">
                <a:latin typeface="Comic Sans MS"/>
                <a:ea typeface="Comic Sans MS"/>
                <a:cs typeface="Comic Sans MS"/>
                <a:sym typeface="Comic Sans MS"/>
              </a:defRPr>
            </a:pPr>
            <a:r>
              <a:t>[Bet:] “You see? I worry about you and you get angry. Such an intrusive protection system must be illegal. There’s one at MascotER too, but it doesn’t put the rights of employees at risk.”</a:t>
            </a:r>
          </a:p>
        </p:txBody>
      </p:sp>
      <p:sp>
        <p:nvSpPr>
          <p:cNvPr id="205" name="Shape 205"/>
          <p:cNvSpPr/>
          <p:nvPr/>
        </p:nvSpPr>
        <p:spPr>
          <a:xfrm>
            <a:off x="471401" y="333178"/>
            <a:ext cx="12061998"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3. Robots in the workplace</a:t>
            </a:r>
            <a:r>
              <a:rPr b="1"/>
              <a:t> </a:t>
            </a:r>
          </a:p>
        </p:txBody>
      </p:sp>
      <p:sp>
        <p:nvSpPr>
          <p:cNvPr id="206" name="Shape 206"/>
          <p:cNvSpPr/>
          <p:nvPr/>
        </p:nvSpPr>
        <p:spPr>
          <a:xfrm>
            <a:off x="7818414" y="1298859"/>
            <a:ext cx="5225485"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13 - Dr. Craft/Leo</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0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0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0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04">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2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Chapter 13 in the novel</a:t>
            </a:r>
          </a:p>
        </p:txBody>
      </p:sp>
      <p:sp>
        <p:nvSpPr>
          <p:cNvPr id="209" name="Shape 209"/>
          <p:cNvSpPr/>
          <p:nvPr/>
        </p:nvSpPr>
        <p:spPr>
          <a:xfrm>
            <a:off x="498189" y="2185390"/>
            <a:ext cx="12642272" cy="674853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200"/>
              </a:spcBef>
              <a:tabLst>
                <a:tab pos="177800" algn="l"/>
                <a:tab pos="355600" algn="l"/>
              </a:tabLst>
              <a:defRPr sz="2600">
                <a:latin typeface="Arial"/>
                <a:ea typeface="Arial"/>
                <a:cs typeface="Arial"/>
                <a:sym typeface="Arial"/>
              </a:defRPr>
            </a:pPr>
            <a:r>
              <a:rPr u="sng"/>
              <a:t>Social concerns</a:t>
            </a:r>
            <a:r>
              <a:t> raised by:</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Industrial robots - rise of </a:t>
            </a:r>
            <a:r>
              <a:rPr u="sng"/>
              <a:t>human unemployment</a:t>
            </a:r>
          </a:p>
          <a:p>
            <a:pPr marL="260684" marR="331470" indent="-260684" defTabSz="457200">
              <a:lnSpc>
                <a:spcPct val="120000"/>
              </a:lnSpc>
              <a:spcBef>
                <a:spcPts val="1200"/>
              </a:spcBef>
              <a:buSzPct val="100000"/>
              <a:buChar char="•"/>
              <a:tabLst>
                <a:tab pos="177800" algn="l"/>
                <a:tab pos="355600" algn="l"/>
              </a:tabLst>
              <a:defRPr sz="2600">
                <a:latin typeface="Arial"/>
                <a:ea typeface="Arial"/>
                <a:cs typeface="Arial"/>
                <a:sym typeface="Arial"/>
              </a:defRPr>
            </a:pPr>
            <a:r>
              <a:t>Service/social robots - rise of human unemployment                                              + how to </a:t>
            </a:r>
            <a:r>
              <a:rPr u="sng"/>
              <a:t>define the boundaries between human and robot labor</a:t>
            </a:r>
            <a:r>
              <a:t> in a shared task, so that not only is throughput is maximized but, more importantly, the </a:t>
            </a:r>
            <a:r>
              <a:rPr u="sng"/>
              <a:t>rights and dignity of professionals are preserved</a:t>
            </a:r>
            <a:r>
              <a:t>.</a:t>
            </a:r>
          </a:p>
          <a:p>
            <a:pPr marR="331470" defTabSz="457200">
              <a:lnSpc>
                <a:spcPct val="120000"/>
              </a:lnSpc>
              <a:spcBef>
                <a:spcPts val="1200"/>
              </a:spcBef>
              <a:tabLst>
                <a:tab pos="177800" algn="l"/>
                <a:tab pos="355600" algn="l"/>
              </a:tabLst>
              <a:defRPr sz="2600">
                <a:latin typeface="Arial"/>
                <a:ea typeface="Arial"/>
                <a:cs typeface="Arial"/>
                <a:sym typeface="Arial"/>
              </a:defRPr>
            </a:pPr>
            <a:endParaRPr/>
          </a:p>
          <a:p>
            <a:pPr marR="331470" defTabSz="457200">
              <a:lnSpc>
                <a:spcPct val="120000"/>
              </a:lnSpc>
              <a:spcBef>
                <a:spcPts val="1200"/>
              </a:spcBef>
              <a:tabLst>
                <a:tab pos="177800" algn="l"/>
                <a:tab pos="355600" algn="l"/>
              </a:tabLst>
              <a:defRPr sz="2600">
                <a:solidFill>
                  <a:srgbClr val="04AFAF"/>
                </a:solidFill>
                <a:latin typeface="Arial"/>
                <a:ea typeface="Arial"/>
                <a:cs typeface="Arial"/>
                <a:sym typeface="Arial"/>
              </a:defRPr>
            </a:pPr>
            <a:r>
              <a:rPr b="1" i="1"/>
              <a:t>Leo</a:t>
            </a:r>
            <a:r>
              <a:t> struggles on two fronts: </a:t>
            </a:r>
          </a:p>
          <a:p>
            <a:pPr marL="260684" marR="331470" indent="-260684" defTabSz="457200">
              <a:lnSpc>
                <a:spcPct val="120000"/>
              </a:lnSpc>
              <a:spcBef>
                <a:spcPts val="1200"/>
              </a:spcBef>
              <a:buSzPct val="100000"/>
              <a:buChar char="•"/>
              <a:tabLst>
                <a:tab pos="177800" algn="l"/>
                <a:tab pos="355600" algn="l"/>
              </a:tabLst>
              <a:defRPr sz="2600">
                <a:solidFill>
                  <a:srgbClr val="04AFAF"/>
                </a:solidFill>
                <a:latin typeface="Arial"/>
                <a:ea typeface="Arial"/>
                <a:cs typeface="Arial"/>
                <a:sym typeface="Arial"/>
              </a:defRPr>
            </a:pPr>
            <a:r>
              <a:t>his </a:t>
            </a:r>
            <a:r>
              <a:rPr u="sng"/>
              <a:t>privacy</a:t>
            </a:r>
            <a:r>
              <a:t> and </a:t>
            </a:r>
            <a:r>
              <a:rPr u="sng"/>
              <a:t>intellectual property rights</a:t>
            </a:r>
            <a:r>
              <a:t> may be violated by the timeout device </a:t>
            </a:r>
          </a:p>
          <a:p>
            <a:pPr marL="260684" marR="331470" indent="-260684" defTabSz="457200">
              <a:lnSpc>
                <a:spcPct val="120000"/>
              </a:lnSpc>
              <a:spcBef>
                <a:spcPts val="1200"/>
              </a:spcBef>
              <a:buSzPct val="100000"/>
              <a:buChar char="•"/>
              <a:tabLst>
                <a:tab pos="177800" algn="l"/>
                <a:tab pos="355600" algn="l"/>
              </a:tabLst>
              <a:defRPr sz="2600">
                <a:solidFill>
                  <a:srgbClr val="04AFAF"/>
                </a:solidFill>
                <a:latin typeface="Arial"/>
                <a:ea typeface="Arial"/>
                <a:cs typeface="Arial"/>
                <a:sym typeface="Arial"/>
              </a:defRPr>
            </a:pPr>
            <a:r>
              <a:t>make </a:t>
            </a:r>
            <a:r>
              <a:rPr b="1" i="1"/>
              <a:t>ROBco</a:t>
            </a:r>
            <a:r>
              <a:t> `understand´ that </a:t>
            </a:r>
            <a:r>
              <a:rPr u="sng"/>
              <a:t>they have different skills</a:t>
            </a:r>
            <a:r>
              <a:t> and, to optimize collaboration, they need to do what each does best and communicate on common ground.</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09">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20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20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209">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209">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3.2. Ethical background and discussion</a:t>
            </a:r>
          </a:p>
        </p:txBody>
      </p:sp>
      <p:sp>
        <p:nvSpPr>
          <p:cNvPr id="212" name="Shape 212"/>
          <p:cNvSpPr/>
          <p:nvPr/>
        </p:nvSpPr>
        <p:spPr>
          <a:xfrm>
            <a:off x="521776" y="2287089"/>
            <a:ext cx="12351168" cy="60171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algn="just" defTabSz="457200">
              <a:lnSpc>
                <a:spcPct val="120000"/>
              </a:lnSpc>
              <a:spcBef>
                <a:spcPts val="1000"/>
              </a:spcBef>
              <a:tabLst>
                <a:tab pos="177800" algn="l"/>
                <a:tab pos="355600" algn="l"/>
              </a:tabLst>
              <a:defRPr sz="2800">
                <a:latin typeface="Arial"/>
                <a:ea typeface="Arial"/>
                <a:cs typeface="Arial"/>
                <a:sym typeface="Arial"/>
              </a:defRPr>
            </a:pPr>
            <a:r>
              <a:t>Results of a wide survey </a:t>
            </a:r>
            <a:r>
              <a:rPr>
                <a:solidFill>
                  <a:srgbClr val="929292"/>
                </a:solidFill>
              </a:rPr>
              <a:t>[Frey and Osborne 2013]</a:t>
            </a:r>
            <a:r>
              <a:t>:</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about 47% of total US employment is at risk of being automated</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high wages and educational attainment have negative correlation with such risk.</a:t>
            </a:r>
          </a:p>
          <a:p>
            <a:pPr marR="331470" defTabSz="457200">
              <a:lnSpc>
                <a:spcPct val="120000"/>
              </a:lnSpc>
              <a:spcBef>
                <a:spcPts val="2900"/>
              </a:spcBef>
              <a:tabLst>
                <a:tab pos="177800" algn="l"/>
                <a:tab pos="355600" algn="l"/>
              </a:tabLst>
              <a:defRPr sz="2800">
                <a:latin typeface="Arial"/>
                <a:ea typeface="Arial"/>
                <a:cs typeface="Arial"/>
                <a:sym typeface="Arial"/>
              </a:defRPr>
            </a:pPr>
            <a:r>
              <a:t>Four relevant job features: </a:t>
            </a:r>
          </a:p>
          <a:p>
            <a:pPr marL="260684" marR="331470" indent="-260684" defTabSz="457200">
              <a:lnSpc>
                <a:spcPct val="120000"/>
              </a:lnSpc>
              <a:spcBef>
                <a:spcPts val="800"/>
              </a:spcBef>
              <a:buSzPct val="100000"/>
              <a:buChar char="•"/>
              <a:tabLst>
                <a:tab pos="177800" algn="l"/>
                <a:tab pos="355600" algn="l"/>
              </a:tabLst>
              <a:defRPr sz="2600">
                <a:latin typeface="Arial"/>
                <a:ea typeface="Arial"/>
                <a:cs typeface="Arial"/>
                <a:sym typeface="Arial"/>
              </a:defRPr>
            </a:pPr>
            <a:r>
              <a:t>whether it requires negotiation</a:t>
            </a:r>
          </a:p>
          <a:p>
            <a:pPr marL="260684" marR="331470" indent="-260684" defTabSz="457200">
              <a:lnSpc>
                <a:spcPct val="120000"/>
              </a:lnSpc>
              <a:spcBef>
                <a:spcPts val="800"/>
              </a:spcBef>
              <a:buSzPct val="100000"/>
              <a:buChar char="•"/>
              <a:tabLst>
                <a:tab pos="177800" algn="l"/>
                <a:tab pos="355600" algn="l"/>
              </a:tabLst>
              <a:defRPr sz="2600">
                <a:latin typeface="Arial"/>
                <a:ea typeface="Arial"/>
                <a:cs typeface="Arial"/>
                <a:sym typeface="Arial"/>
              </a:defRPr>
            </a:pPr>
            <a:r>
              <a:t>coming up with clever solutions</a:t>
            </a:r>
          </a:p>
          <a:p>
            <a:pPr marL="260684" marR="331470" indent="-260684" defTabSz="457200">
              <a:lnSpc>
                <a:spcPct val="120000"/>
              </a:lnSpc>
              <a:spcBef>
                <a:spcPts val="800"/>
              </a:spcBef>
              <a:buSzPct val="100000"/>
              <a:buChar char="•"/>
              <a:tabLst>
                <a:tab pos="177800" algn="l"/>
                <a:tab pos="355600" algn="l"/>
              </a:tabLst>
              <a:defRPr sz="2600">
                <a:latin typeface="Arial"/>
                <a:ea typeface="Arial"/>
                <a:cs typeface="Arial"/>
                <a:sym typeface="Arial"/>
              </a:defRPr>
            </a:pPr>
            <a:r>
              <a:t>personally helping others</a:t>
            </a:r>
          </a:p>
          <a:p>
            <a:pPr marL="260684" marR="331470" indent="-260684" defTabSz="457200">
              <a:lnSpc>
                <a:spcPct val="120000"/>
              </a:lnSpc>
              <a:spcBef>
                <a:spcPts val="800"/>
              </a:spcBef>
              <a:buSzPct val="100000"/>
              <a:buChar char="•"/>
              <a:tabLst>
                <a:tab pos="177800" algn="l"/>
                <a:tab pos="355600" algn="l"/>
              </a:tabLst>
              <a:defRPr sz="2600">
                <a:latin typeface="Arial"/>
                <a:ea typeface="Arial"/>
                <a:cs typeface="Arial"/>
                <a:sym typeface="Arial"/>
              </a:defRPr>
            </a:pPr>
            <a:r>
              <a:t>squeezing into small spaces.</a:t>
            </a:r>
          </a:p>
          <a:p>
            <a:pPr marR="331470" defTabSz="457200">
              <a:lnSpc>
                <a:spcPct val="120000"/>
              </a:lnSpc>
              <a:spcBef>
                <a:spcPts val="2900"/>
              </a:spcBef>
              <a:tabLst>
                <a:tab pos="177800" algn="l"/>
                <a:tab pos="355600" algn="l"/>
              </a:tabLst>
              <a:defRPr sz="2600">
                <a:latin typeface="Arial"/>
                <a:ea typeface="Arial"/>
                <a:cs typeface="Arial"/>
                <a:sym typeface="Arial"/>
              </a:defRPr>
            </a:pPr>
            <a:r>
              <a:t>Jobs related to community and social services have the lowest percentage chances of being automated, whereas telemarketing has the highest percentage.</a:t>
            </a:r>
          </a:p>
        </p:txBody>
      </p:sp>
      <p:sp>
        <p:nvSpPr>
          <p:cNvPr id="213" name="Shape 213"/>
          <p:cNvSpPr/>
          <p:nvPr/>
        </p:nvSpPr>
        <p:spPr>
          <a:xfrm>
            <a:off x="7574452" y="8533921"/>
            <a:ext cx="5046498"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[See links in the Teacher’s guide]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1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2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1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12">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212">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12">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2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212">
                                            <p:txEl>
                                              <p:pRg st="8" end="8"/>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2" nodeType="afterEffect">
                                  <p:stCondLst>
                                    <p:cond delay="0"/>
                                  </p:stCondLst>
                                  <p:iterate>
                                    <p:tmAbs val="0"/>
                                  </p:iterate>
                                  <p:childTnLst>
                                    <p:set>
                                      <p:cBhvr>
                                        <p:cTn id="37" fill="hold"/>
                                        <p:tgtEl>
                                          <p:spTgt spid="213">
                                            <p:bg/>
                                          </p:spTgt>
                                        </p:tgtEl>
                                        <p:attrNameLst>
                                          <p:attrName>style.visibility</p:attrName>
                                        </p:attrNameLst>
                                      </p:cBhvr>
                                      <p:to>
                                        <p:strVal val="visible"/>
                                      </p:to>
                                    </p:set>
                                  </p:childTnLst>
                                </p:cTn>
                              </p:par>
                              <p:par>
                                <p:cTn id="38" presetID="1" presetClass="entr" presetSubtype="0" fill="hold" grpId="2" nodeType="withEffect">
                                  <p:stCondLst>
                                    <p:cond delay="0"/>
                                  </p:stCondLst>
                                  <p:iterate>
                                    <p:tmAbs val="0"/>
                                  </p:iterate>
                                  <p:childTnLst>
                                    <p:set>
                                      <p:cBhvr>
                                        <p:cTn id="39" fill="hold"/>
                                        <p:tgtEl>
                                          <p:spTgt spid="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build="p" bldLvl="5" animBg="1" advAuto="0"/>
      <p:bldP spid="213" grpId="2"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p:nvPr/>
        </p:nvSpPr>
        <p:spPr>
          <a:xfrm>
            <a:off x="434689" y="2477456"/>
            <a:ext cx="12482744" cy="347075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2800">
                <a:latin typeface="Arial"/>
                <a:ea typeface="Arial"/>
                <a:cs typeface="Arial"/>
                <a:sym typeface="Arial"/>
              </a:defRPr>
            </a:pPr>
            <a:r>
              <a:rPr dirty="0"/>
              <a:t>3.A - Would robots primarily </a:t>
            </a:r>
            <a:r>
              <a:rPr u="sng" dirty="0"/>
              <a:t>create or destroy jobs</a:t>
            </a:r>
            <a:r>
              <a:rPr dirty="0"/>
              <a:t>?</a:t>
            </a:r>
          </a:p>
          <a:p>
            <a:pPr>
              <a:lnSpc>
                <a:spcPct val="120000"/>
              </a:lnSpc>
              <a:spcBef>
                <a:spcPts val="2000"/>
              </a:spcBef>
              <a:defRPr sz="2800">
                <a:latin typeface="Arial"/>
                <a:ea typeface="Arial"/>
                <a:cs typeface="Arial"/>
                <a:sym typeface="Arial"/>
              </a:defRPr>
            </a:pPr>
            <a:r>
              <a:rPr dirty="0"/>
              <a:t>3.B - How should work be organized to </a:t>
            </a:r>
            <a:r>
              <a:rPr u="sng" dirty="0"/>
              <a:t>optimize human-robot collaboration</a:t>
            </a:r>
            <a:r>
              <a:rPr dirty="0"/>
              <a:t>? </a:t>
            </a:r>
          </a:p>
          <a:p>
            <a:pPr lvl="3">
              <a:lnSpc>
                <a:spcPct val="120000"/>
              </a:lnSpc>
              <a:spcBef>
                <a:spcPts val="2000"/>
              </a:spcBef>
              <a:defRPr sz="2800">
                <a:latin typeface="Arial"/>
                <a:ea typeface="Arial"/>
                <a:cs typeface="Arial"/>
                <a:sym typeface="Arial"/>
              </a:defRPr>
            </a:pPr>
            <a:r>
              <a:rPr dirty="0"/>
              <a:t>3.C - Do </a:t>
            </a:r>
            <a:r>
              <a:rPr u="sng" dirty="0"/>
              <a:t>experiments</a:t>
            </a:r>
            <a:r>
              <a:rPr dirty="0"/>
              <a:t> on human-robot interaction require specific oversight?</a:t>
            </a:r>
          </a:p>
          <a:p>
            <a:pPr>
              <a:lnSpc>
                <a:spcPct val="120000"/>
              </a:lnSpc>
              <a:spcBef>
                <a:spcPts val="2000"/>
              </a:spcBef>
              <a:defRPr sz="2800">
                <a:latin typeface="Arial"/>
                <a:ea typeface="Arial"/>
                <a:cs typeface="Arial"/>
                <a:sym typeface="Arial"/>
              </a:defRPr>
            </a:pPr>
            <a:r>
              <a:rPr dirty="0"/>
              <a:t>3.D - Do </a:t>
            </a:r>
            <a:r>
              <a:rPr u="sng" dirty="0"/>
              <a:t>intellectual property</a:t>
            </a:r>
            <a:r>
              <a:rPr dirty="0"/>
              <a:t> laws need to be adapted for human-robot collaborations?</a:t>
            </a:r>
          </a:p>
        </p:txBody>
      </p:sp>
      <p:sp>
        <p:nvSpPr>
          <p:cNvPr id="216" name="Shape 216"/>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asted-image.pdf"/>
          <p:cNvPicPr>
            <a:picLocks noChangeAspect="1"/>
          </p:cNvPicPr>
          <p:nvPr/>
        </p:nvPicPr>
        <p:blipFill>
          <a:blip r:embed="rId2" cstate="print">
            <a:extLst/>
          </a:blip>
          <a:stretch>
            <a:fillRect/>
          </a:stretch>
        </p:blipFill>
        <p:spPr>
          <a:xfrm>
            <a:off x="7930300" y="1438315"/>
            <a:ext cx="4610101" cy="5194301"/>
          </a:xfrm>
          <a:prstGeom prst="rect">
            <a:avLst/>
          </a:prstGeom>
          <a:ln w="12700">
            <a:miter lim="400000"/>
          </a:ln>
        </p:spPr>
      </p:pic>
      <p:sp>
        <p:nvSpPr>
          <p:cNvPr id="48" name="Shape 48"/>
          <p:cNvSpPr/>
          <p:nvPr/>
        </p:nvSpPr>
        <p:spPr>
          <a:xfrm>
            <a:off x="491346" y="1916537"/>
            <a:ext cx="7356034" cy="149552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defTabSz="1376978">
              <a:lnSpc>
                <a:spcPct val="120000"/>
              </a:lnSpc>
              <a:spcBef>
                <a:spcPts val="1500"/>
              </a:spcBef>
              <a:defRPr sz="2800">
                <a:latin typeface="Arial"/>
                <a:ea typeface="Arial"/>
                <a:cs typeface="Arial"/>
                <a:sym typeface="Arial"/>
              </a:defRPr>
            </a:pPr>
            <a:r>
              <a:t>Service and assistive robots</a:t>
            </a:r>
            <a:r>
              <a:rPr>
                <a:solidFill>
                  <a:srgbClr val="CC0000"/>
                </a:solidFill>
              </a:rPr>
              <a:t> </a:t>
            </a:r>
            <a:r>
              <a:t>raise </a:t>
            </a:r>
            <a:r>
              <a:rPr>
                <a:solidFill>
                  <a:srgbClr val="04AFAF"/>
                </a:solidFill>
              </a:rPr>
              <a:t>new issues</a:t>
            </a:r>
            <a:r>
              <a:rPr>
                <a:solidFill>
                  <a:srgbClr val="0BC0C1"/>
                </a:solidFill>
              </a:rPr>
              <a:t> </a:t>
            </a:r>
            <a:r>
              <a:t>in entering the domain of </a:t>
            </a:r>
            <a:r>
              <a:rPr b="1"/>
              <a:t>human decision-making, feelings, and relationships</a:t>
            </a:r>
            <a:r>
              <a:t>.</a:t>
            </a:r>
          </a:p>
        </p:txBody>
      </p:sp>
      <p:sp>
        <p:nvSpPr>
          <p:cNvPr id="49" name="Shape 49"/>
          <p:cNvSpPr/>
          <p:nvPr/>
        </p:nvSpPr>
        <p:spPr>
          <a:xfrm>
            <a:off x="471401" y="333178"/>
            <a:ext cx="12061998"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Need for an Ethics Debate</a:t>
            </a:r>
          </a:p>
        </p:txBody>
      </p:sp>
      <p:sp>
        <p:nvSpPr>
          <p:cNvPr id="50" name="Shape 50"/>
          <p:cNvSpPr/>
          <p:nvPr/>
        </p:nvSpPr>
        <p:spPr>
          <a:xfrm>
            <a:off x="493011" y="4785549"/>
            <a:ext cx="6277339" cy="1967861"/>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L="374315" indent="-374315" defTabSz="1376978">
              <a:lnSpc>
                <a:spcPct val="120000"/>
              </a:lnSpc>
              <a:buSzPct val="100000"/>
              <a:buAutoNum type="arabicPeriod"/>
              <a:defRPr sz="2800">
                <a:latin typeface="Arial"/>
                <a:ea typeface="Arial"/>
                <a:cs typeface="Arial"/>
                <a:sym typeface="Arial"/>
              </a:defRPr>
            </a:pPr>
            <a:r>
              <a:t>Artificial retinas, sensorized dresses, exoskeletons, telepresence…  </a:t>
            </a:r>
            <a:r>
              <a:rPr>
                <a:solidFill>
                  <a:srgbClr val="04AFAF"/>
                </a:solidFill>
              </a:rPr>
              <a:t>robotic prostheses expand our body and increase our autonomy.</a:t>
            </a:r>
          </a:p>
        </p:txBody>
      </p:sp>
      <p:sp>
        <p:nvSpPr>
          <p:cNvPr id="51" name="Shape 51"/>
          <p:cNvSpPr/>
          <p:nvPr/>
        </p:nvSpPr>
        <p:spPr>
          <a:xfrm>
            <a:off x="493011" y="7047400"/>
            <a:ext cx="12018777" cy="149552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L="374315" indent="-374315" defTabSz="1455868">
              <a:lnSpc>
                <a:spcPct val="120000"/>
              </a:lnSpc>
              <a:buClr>
                <a:srgbClr val="000000"/>
              </a:buClr>
              <a:buSzPct val="100000"/>
              <a:buAutoNum type="arabicPeriod" startAt="2"/>
              <a:defRPr sz="2800">
                <a:latin typeface="Arial"/>
                <a:ea typeface="Arial"/>
                <a:cs typeface="Arial"/>
                <a:sym typeface="Arial"/>
              </a:defRPr>
            </a:pPr>
            <a:r>
              <a:t>Living with butlers and artificial nannies, learning from robotic teachers, sharing work and leisure with humanoids… </a:t>
            </a:r>
            <a:r>
              <a:rPr>
                <a:solidFill>
                  <a:srgbClr val="0BC0C1"/>
                </a:solidFill>
              </a:rPr>
              <a:t>will enhance our intellectual and social habits? will develop new ones?</a:t>
            </a:r>
          </a:p>
        </p:txBody>
      </p:sp>
      <p:sp>
        <p:nvSpPr>
          <p:cNvPr id="52" name="Shape 52"/>
          <p:cNvSpPr/>
          <p:nvPr/>
        </p:nvSpPr>
        <p:spPr>
          <a:xfrm>
            <a:off x="489857" y="4014357"/>
            <a:ext cx="6677271" cy="524816"/>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p>
            <a:pPr indent="12700">
              <a:defRPr sz="2800">
                <a:latin typeface="Arial"/>
                <a:ea typeface="Arial"/>
                <a:cs typeface="Arial"/>
                <a:sym typeface="Arial"/>
              </a:defRPr>
            </a:pPr>
            <a:r>
              <a:t>Robots and humans… </a:t>
            </a:r>
            <a:r>
              <a:rPr b="1"/>
              <a:t>two types of ties</a:t>
            </a:r>
            <a: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5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2" build="p" animBg="1" advAuto="0"/>
      <p:bldP spid="51" grpId="3" animBg="1" advAuto="0"/>
      <p:bldP spid="52"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nvSpPr>
        <p:spPr>
          <a:xfrm>
            <a:off x="498189" y="2086901"/>
            <a:ext cx="12268515" cy="654540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dirty="0"/>
              <a:t>Precedent agricultural, industrial and internet revolutions.</a:t>
            </a:r>
          </a:p>
          <a:p>
            <a:pPr>
              <a:lnSpc>
                <a:spcPct val="120000"/>
              </a:lnSpc>
              <a:spcBef>
                <a:spcPts val="1200"/>
              </a:spcBef>
              <a:defRPr sz="2600">
                <a:latin typeface="Arial"/>
                <a:ea typeface="Arial"/>
                <a:cs typeface="Arial"/>
                <a:sym typeface="Arial"/>
              </a:defRPr>
            </a:pPr>
            <a:r>
              <a:rPr dirty="0"/>
              <a:t>Free workers from the infamous three D’s: dangerous, dirty, or dull tasks. </a:t>
            </a:r>
          </a:p>
          <a:p>
            <a:pPr>
              <a:lnSpc>
                <a:spcPct val="110000"/>
              </a:lnSpc>
              <a:spcBef>
                <a:spcPts val="1200"/>
              </a:spcBef>
              <a:defRPr sz="2600">
                <a:latin typeface="Arial"/>
                <a:ea typeface="Arial"/>
                <a:cs typeface="Arial"/>
                <a:sym typeface="Arial"/>
              </a:defRPr>
            </a:pPr>
            <a:r>
              <a:rPr u="sng" dirty="0"/>
              <a:t>Positive trend</a:t>
            </a:r>
            <a:r>
              <a:rPr dirty="0"/>
              <a:t>: evidence of the direct and indirect creation of employment, mostly in the design, programming, deployment, maintenance and use of robots in several sectors. </a:t>
            </a:r>
          </a:p>
          <a:p>
            <a:pPr>
              <a:lnSpc>
                <a:spcPct val="120000"/>
              </a:lnSpc>
              <a:spcBef>
                <a:spcPts val="1200"/>
              </a:spcBef>
              <a:defRPr sz="2600">
                <a:latin typeface="Arial"/>
                <a:ea typeface="Arial"/>
                <a:cs typeface="Arial"/>
                <a:sym typeface="Arial"/>
              </a:defRPr>
            </a:pPr>
            <a:r>
              <a:rPr u="sng" dirty="0"/>
              <a:t>Downside</a:t>
            </a:r>
            <a:r>
              <a:rPr dirty="0"/>
              <a:t>: technological divide. In developed countries, the skill shift may take at least one generation and, for underdeveloped societies, the economic gap may become insurmountable.</a:t>
            </a:r>
            <a:endParaRPr u="sng" dirty="0"/>
          </a:p>
          <a:p>
            <a:pPr marR="331470" defTabSz="457200">
              <a:lnSpc>
                <a:spcPct val="120000"/>
              </a:lnSpc>
              <a:spcBef>
                <a:spcPts val="1200"/>
              </a:spcBef>
              <a:tabLst>
                <a:tab pos="177800" algn="l"/>
                <a:tab pos="355600" algn="l"/>
              </a:tabLst>
              <a:defRPr sz="2600">
                <a:latin typeface="Arial"/>
                <a:ea typeface="Arial"/>
                <a:cs typeface="Arial"/>
                <a:sym typeface="Arial"/>
              </a:defRPr>
            </a:pPr>
            <a:r>
              <a:rPr dirty="0"/>
              <a:t>Need </a:t>
            </a:r>
            <a:r>
              <a:rPr u="sng" dirty="0"/>
              <a:t>social measures</a:t>
            </a:r>
            <a:r>
              <a:rPr dirty="0"/>
              <a:t> (e.g., a more equitable distribution of work and resources)</a:t>
            </a:r>
          </a:p>
          <a:p>
            <a:pPr marR="331470" defTabSz="457200">
              <a:lnSpc>
                <a:spcPct val="120000"/>
              </a:lnSpc>
              <a:spcBef>
                <a:spcPts val="1200"/>
              </a:spcBef>
              <a:tabLst>
                <a:tab pos="177800" algn="l"/>
                <a:tab pos="355600" algn="l"/>
              </a:tabLst>
              <a:defRPr sz="2600">
                <a:latin typeface="Arial"/>
                <a:ea typeface="Arial"/>
                <a:cs typeface="Arial"/>
                <a:sym typeface="Arial"/>
              </a:defRPr>
            </a:pPr>
            <a:r>
              <a:rPr dirty="0"/>
              <a:t>Promote an </a:t>
            </a:r>
            <a:r>
              <a:rPr u="sng" dirty="0"/>
              <a:t>ethical business culture</a:t>
            </a:r>
            <a:r>
              <a:rPr dirty="0"/>
              <a:t> in the robotized workplace (e.g., enforce corporations to have plans to re-train employees for ‘higher value’ jobs, think well in advance the best way to introduce robots).</a:t>
            </a:r>
          </a:p>
        </p:txBody>
      </p:sp>
      <p:sp>
        <p:nvSpPr>
          <p:cNvPr id="219" name="Shape 219"/>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a:lnSpc>
                <a:spcPct val="170000"/>
              </a:lnSpc>
              <a:defRPr sz="3000">
                <a:solidFill>
                  <a:srgbClr val="04AFAF"/>
                </a:solidFill>
              </a:defRPr>
            </a:pPr>
            <a:r>
              <a:rPr>
                <a:latin typeface="Arial"/>
                <a:ea typeface="Arial"/>
                <a:cs typeface="Arial"/>
                <a:sym typeface="Arial"/>
              </a:rPr>
              <a:t>3.A - Would robots primarily create or destroy jobs?</a:t>
            </a:r>
          </a:p>
        </p:txBody>
      </p:sp>
      <p:sp>
        <p:nvSpPr>
          <p:cNvPr id="220" name="Shape 220"/>
          <p:cNvSpPr/>
          <p:nvPr/>
        </p:nvSpPr>
        <p:spPr>
          <a:xfrm>
            <a:off x="9271155" y="4407549"/>
            <a:ext cx="3349795"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[Gorle and Clive 2011]</a:t>
            </a:r>
          </a:p>
        </p:txBody>
      </p:sp>
      <p:sp>
        <p:nvSpPr>
          <p:cNvPr id="221" name="Shape 221"/>
          <p:cNvSpPr/>
          <p:nvPr/>
        </p:nvSpPr>
        <p:spPr>
          <a:xfrm>
            <a:off x="8471739" y="8632308"/>
            <a:ext cx="4533061"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[Chijindu and Inyiama 2012]</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220">
                                            <p:bg/>
                                          </p:spTgt>
                                        </p:tgtEl>
                                        <p:attrNameLst>
                                          <p:attrName>style.visibility</p:attrName>
                                        </p:attrNameLst>
                                      </p:cBhvr>
                                      <p:to>
                                        <p:strVal val="visible"/>
                                      </p:to>
                                    </p:set>
                                  </p:childTnLst>
                                </p:cTn>
                              </p:par>
                              <p:par>
                                <p:cTn id="20" presetID="1" presetClass="entr" presetSubtype="0" fill="hold" grpId="2" nodeType="withEffect">
                                  <p:stCondLst>
                                    <p:cond delay="0"/>
                                  </p:stCondLst>
                                  <p:iterate>
                                    <p:tmAbs val="0"/>
                                  </p:iterate>
                                  <p:childTnLst>
                                    <p:set>
                                      <p:cBhvr>
                                        <p:cTn id="21" fill="hold"/>
                                        <p:tgtEl>
                                          <p:spTgt spid="220">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1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218">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218">
                                            <p:txEl>
                                              <p:pRg st="5" end="5"/>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3" nodeType="afterEffect">
                                  <p:stCondLst>
                                    <p:cond delay="0"/>
                                  </p:stCondLst>
                                  <p:iterate>
                                    <p:tmAbs val="0"/>
                                  </p:iterate>
                                  <p:childTnLst>
                                    <p:set>
                                      <p:cBhvr>
                                        <p:cTn id="36" fill="hold"/>
                                        <p:tgtEl>
                                          <p:spTgt spid="221">
                                            <p:bg/>
                                          </p:spTgt>
                                        </p:tgtEl>
                                        <p:attrNameLst>
                                          <p:attrName>style.visibility</p:attrName>
                                        </p:attrNameLst>
                                      </p:cBhvr>
                                      <p:to>
                                        <p:strVal val="visible"/>
                                      </p:to>
                                    </p:set>
                                  </p:childTnLst>
                                </p:cTn>
                              </p:par>
                              <p:par>
                                <p:cTn id="37" presetID="1" presetClass="entr" presetSubtype="0" fill="hold" grpId="3" nodeType="withEffect">
                                  <p:stCondLst>
                                    <p:cond delay="0"/>
                                  </p:stCondLst>
                                  <p:iterate>
                                    <p:tmAbs val="0"/>
                                  </p:iterate>
                                  <p:childTnLst>
                                    <p:set>
                                      <p:cBhvr>
                                        <p:cTn id="38" fill="hold"/>
                                        <p:tgtEl>
                                          <p:spTgt spid="2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build="p" bldLvl="5" animBg="1" advAuto="0"/>
      <p:bldP spid="220" grpId="2" build="p" animBg="1" advAuto="0"/>
      <p:bldP spid="221" grpId="3" build="p"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498189" y="2476500"/>
            <a:ext cx="12008422" cy="558665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u="sng"/>
              <a:t>From human studies, good collaboration</a:t>
            </a:r>
            <a:r>
              <a:t> when people:</a:t>
            </a:r>
          </a:p>
          <a:p>
            <a:pPr marL="260684" indent="-260684">
              <a:lnSpc>
                <a:spcPct val="120000"/>
              </a:lnSpc>
              <a:spcBef>
                <a:spcPts val="1200"/>
              </a:spcBef>
              <a:buSzPct val="100000"/>
              <a:buChar char="•"/>
              <a:defRPr sz="2600">
                <a:latin typeface="Arial"/>
                <a:ea typeface="Arial"/>
                <a:cs typeface="Arial"/>
                <a:sym typeface="Arial"/>
              </a:defRPr>
            </a:pPr>
            <a:r>
              <a:t>share the same goals but have unique roles </a:t>
            </a:r>
          </a:p>
          <a:p>
            <a:pPr marL="260684" indent="-260684">
              <a:lnSpc>
                <a:spcPct val="120000"/>
              </a:lnSpc>
              <a:spcBef>
                <a:spcPts val="1200"/>
              </a:spcBef>
              <a:buSzPct val="100000"/>
              <a:buChar char="•"/>
              <a:defRPr sz="2600">
                <a:latin typeface="Arial"/>
                <a:ea typeface="Arial"/>
                <a:cs typeface="Arial"/>
                <a:sym typeface="Arial"/>
              </a:defRPr>
            </a:pPr>
            <a:r>
              <a:t>communicate effectively about the problem and solution spaces </a:t>
            </a:r>
          </a:p>
          <a:p>
            <a:pPr marL="260684" indent="-260684">
              <a:lnSpc>
                <a:spcPct val="120000"/>
              </a:lnSpc>
              <a:spcBef>
                <a:spcPts val="1200"/>
              </a:spcBef>
              <a:buSzPct val="100000"/>
              <a:buChar char="•"/>
              <a:defRPr sz="2600">
                <a:latin typeface="Arial"/>
                <a:ea typeface="Arial"/>
                <a:cs typeface="Arial"/>
                <a:sym typeface="Arial"/>
              </a:defRPr>
            </a:pPr>
            <a:r>
              <a:t>respect and trust their collaborator’s responses</a:t>
            </a:r>
          </a:p>
          <a:p>
            <a:pPr marL="260684" indent="-260684">
              <a:lnSpc>
                <a:spcPct val="120000"/>
              </a:lnSpc>
              <a:spcBef>
                <a:spcPts val="1200"/>
              </a:spcBef>
              <a:buSzPct val="100000"/>
              <a:buChar char="•"/>
              <a:defRPr sz="2600">
                <a:latin typeface="Arial"/>
                <a:ea typeface="Arial"/>
                <a:cs typeface="Arial"/>
                <a:sym typeface="Arial"/>
              </a:defRPr>
            </a:pPr>
            <a:r>
              <a:t>enjoy spending time working with their partners.</a:t>
            </a:r>
          </a:p>
          <a:p>
            <a:pPr>
              <a:lnSpc>
                <a:spcPct val="120000"/>
              </a:lnSpc>
              <a:spcBef>
                <a:spcPts val="4500"/>
              </a:spcBef>
              <a:defRPr sz="2600">
                <a:latin typeface="Arial"/>
                <a:ea typeface="Arial"/>
                <a:cs typeface="Arial"/>
                <a:sym typeface="Arial"/>
              </a:defRPr>
            </a:pPr>
            <a:r>
              <a:rPr u="sng"/>
              <a:t>A successful human-robot relationship</a:t>
            </a:r>
            <a:r>
              <a:t> will require:</a:t>
            </a:r>
          </a:p>
          <a:p>
            <a:pPr marL="260684" indent="-260684">
              <a:lnSpc>
                <a:spcPct val="120000"/>
              </a:lnSpc>
              <a:spcBef>
                <a:spcPts val="1200"/>
              </a:spcBef>
              <a:buSzPct val="100000"/>
              <a:buChar char="•"/>
              <a:defRPr sz="2600">
                <a:latin typeface="Arial"/>
                <a:ea typeface="Arial"/>
                <a:cs typeface="Arial"/>
                <a:sym typeface="Arial"/>
              </a:defRPr>
            </a:pPr>
            <a:r>
              <a:t>the human to develop a set of beliefs about the robot that aid collaboration </a:t>
            </a:r>
          </a:p>
          <a:p>
            <a:pPr marL="260684" indent="-260684">
              <a:lnSpc>
                <a:spcPct val="120000"/>
              </a:lnSpc>
              <a:spcBef>
                <a:spcPts val="1200"/>
              </a:spcBef>
              <a:buSzPct val="100000"/>
              <a:buChar char="•"/>
              <a:defRPr sz="2600">
                <a:latin typeface="Arial"/>
                <a:ea typeface="Arial"/>
                <a:cs typeface="Arial"/>
                <a:sym typeface="Arial"/>
              </a:defRPr>
            </a:pPr>
            <a:r>
              <a:t>the robot to clearly communicate capabilities relevant to the collaboration. </a:t>
            </a:r>
          </a:p>
        </p:txBody>
      </p:sp>
      <p:sp>
        <p:nvSpPr>
          <p:cNvPr id="224" name="Shape 224"/>
          <p:cNvSpPr/>
          <p:nvPr/>
        </p:nvSpPr>
        <p:spPr>
          <a:xfrm>
            <a:off x="471401" y="333178"/>
            <a:ext cx="12687844"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3.B - How should work be organized to optimize human-robot collaboration?</a:t>
            </a:r>
          </a:p>
        </p:txBody>
      </p:sp>
      <p:sp>
        <p:nvSpPr>
          <p:cNvPr id="225" name="Shape 225"/>
          <p:cNvSpPr/>
          <p:nvPr/>
        </p:nvSpPr>
        <p:spPr>
          <a:xfrm>
            <a:off x="9230003" y="8013700"/>
            <a:ext cx="3230201"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[Bernstein </a:t>
            </a:r>
            <a:r>
              <a:rPr i="1"/>
              <a:t>et al.</a:t>
            </a:r>
            <a:r>
              <a:t> 2007]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25">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22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22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2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22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22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22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iterate>
                                    <p:tmAbs val="0"/>
                                  </p:iterate>
                                  <p:childTnLst>
                                    <p:set>
                                      <p:cBhvr>
                                        <p:cTn id="41" fill="hold"/>
                                        <p:tgtEl>
                                          <p:spTgt spid="2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build="p" bldLvl="5" animBg="1" advAuto="0"/>
      <p:bldP spid="225" grpId="2" build="p"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498189" y="2476500"/>
            <a:ext cx="12095974" cy="651385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Favor that workers </a:t>
            </a:r>
            <a:r>
              <a:rPr u="sng"/>
              <a:t>see robots as tools, not replacements for their jobs:</a:t>
            </a:r>
          </a:p>
          <a:p>
            <a:pPr marL="260684" indent="-260684">
              <a:lnSpc>
                <a:spcPct val="120000"/>
              </a:lnSpc>
              <a:spcBef>
                <a:spcPts val="1200"/>
              </a:spcBef>
              <a:buSzPct val="100000"/>
              <a:buChar char="•"/>
              <a:defRPr sz="2600">
                <a:latin typeface="Arial"/>
                <a:ea typeface="Arial"/>
                <a:cs typeface="Arial"/>
                <a:sym typeface="Arial"/>
              </a:defRPr>
            </a:pPr>
            <a:r>
              <a:t>changes in the employees’ quality of life and working conditions should be addressed already at design time               </a:t>
            </a:r>
            <a:r>
              <a:rPr>
                <a:solidFill>
                  <a:srgbClr val="929292"/>
                </a:solidFill>
              </a:rPr>
              <a:t>[Borenstein 2010; Salvini </a:t>
            </a:r>
            <a:r>
              <a:rPr i="1">
                <a:solidFill>
                  <a:srgbClr val="929292"/>
                </a:solidFill>
              </a:rPr>
              <a:t>et al.</a:t>
            </a:r>
            <a:r>
              <a:rPr>
                <a:solidFill>
                  <a:srgbClr val="929292"/>
                </a:solidFill>
              </a:rPr>
              <a:t> 2010]</a:t>
            </a:r>
          </a:p>
          <a:p>
            <a:pPr marL="260684" indent="-260684">
              <a:lnSpc>
                <a:spcPct val="120000"/>
              </a:lnSpc>
              <a:spcBef>
                <a:spcPts val="1200"/>
              </a:spcBef>
              <a:buSzPct val="100000"/>
              <a:buChar char="•"/>
              <a:defRPr sz="2600">
                <a:latin typeface="Arial"/>
                <a:ea typeface="Arial"/>
                <a:cs typeface="Arial"/>
                <a:sym typeface="Arial"/>
              </a:defRPr>
            </a:pPr>
            <a:r>
              <a:t>moral reasons should take priority over utility, so that the human actor in human-robot cooperation is never instrumentalized                       </a:t>
            </a:r>
            <a:r>
              <a:rPr>
                <a:solidFill>
                  <a:srgbClr val="929292"/>
                </a:solidFill>
              </a:rPr>
              <a:t>[Decker 2007]</a:t>
            </a:r>
            <a:r>
              <a:t> </a:t>
            </a:r>
          </a:p>
          <a:p>
            <a:pPr marL="260684" indent="-260684">
              <a:lnSpc>
                <a:spcPct val="120000"/>
              </a:lnSpc>
              <a:spcBef>
                <a:spcPts val="1200"/>
              </a:spcBef>
              <a:buSzPct val="100000"/>
              <a:buChar char="•"/>
              <a:defRPr sz="2600">
                <a:latin typeface="Arial"/>
                <a:ea typeface="Arial"/>
                <a:cs typeface="Arial"/>
                <a:sym typeface="Arial"/>
              </a:defRPr>
            </a:pPr>
            <a:r>
              <a:t>a holistic view is needed to organize work efficiently without inadvertently impairing the identity, status and authority of any of the involved occupational groups</a:t>
            </a:r>
          </a:p>
          <a:p>
            <a:pPr marL="260684" indent="-260684">
              <a:lnSpc>
                <a:spcPct val="120000"/>
              </a:lnSpc>
              <a:spcBef>
                <a:spcPts val="1200"/>
              </a:spcBef>
              <a:buSzPct val="100000"/>
              <a:buChar char="•"/>
              <a:defRPr sz="2600">
                <a:latin typeface="Arial"/>
                <a:ea typeface="Arial"/>
                <a:cs typeface="Arial"/>
                <a:sym typeface="Arial"/>
              </a:defRPr>
            </a:pPr>
            <a:r>
              <a:t>robots should conform to the atmosphere and protocols of each workplace</a:t>
            </a:r>
          </a:p>
          <a:p>
            <a:pPr marL="260684" indent="-260684">
              <a:spcBef>
                <a:spcPts val="1200"/>
              </a:spcBef>
              <a:buSzPct val="100000"/>
              <a:buChar char="•"/>
              <a:defRPr sz="1800">
                <a:latin typeface="Arial"/>
                <a:ea typeface="Arial"/>
                <a:cs typeface="Arial"/>
                <a:sym typeface="Arial"/>
              </a:defRPr>
            </a:pPr>
            <a:endParaRPr/>
          </a:p>
          <a:p>
            <a:pPr marL="260684" indent="-260684">
              <a:lnSpc>
                <a:spcPct val="120000"/>
              </a:lnSpc>
              <a:spcBef>
                <a:spcPts val="1200"/>
              </a:spcBef>
              <a:buSzPct val="100000"/>
              <a:buChar char="•"/>
              <a:defRPr sz="2600">
                <a:latin typeface="Arial"/>
                <a:ea typeface="Arial"/>
                <a:cs typeface="Arial"/>
                <a:sym typeface="Arial"/>
              </a:defRPr>
            </a:pPr>
            <a:r>
              <a:t>advice from an unusual experiment in which a quality inspector robot provided feedback about how well the human workers performed.</a:t>
            </a:r>
          </a:p>
        </p:txBody>
      </p:sp>
      <p:sp>
        <p:nvSpPr>
          <p:cNvPr id="228" name="Shape 228"/>
          <p:cNvSpPr/>
          <p:nvPr/>
        </p:nvSpPr>
        <p:spPr>
          <a:xfrm>
            <a:off x="471401" y="333178"/>
            <a:ext cx="1269816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3.B - How should work be organized to optimize human-robot collaboration?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(cont.)</a:t>
            </a:r>
          </a:p>
        </p:txBody>
      </p:sp>
      <p:sp>
        <p:nvSpPr>
          <p:cNvPr id="229" name="Shape 229"/>
          <p:cNvSpPr/>
          <p:nvPr/>
        </p:nvSpPr>
        <p:spPr>
          <a:xfrm>
            <a:off x="9616658" y="6418800"/>
            <a:ext cx="2830846"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[Barrett </a:t>
            </a:r>
            <a:r>
              <a:rPr i="1" dirty="0"/>
              <a:t>et al.</a:t>
            </a:r>
            <a:r>
              <a:rPr dirty="0"/>
              <a:t> 2012]</a:t>
            </a:r>
          </a:p>
        </p:txBody>
      </p:sp>
      <p:sp>
        <p:nvSpPr>
          <p:cNvPr id="230" name="Shape 230"/>
          <p:cNvSpPr/>
          <p:nvPr/>
        </p:nvSpPr>
        <p:spPr>
          <a:xfrm>
            <a:off x="6723737" y="7470000"/>
            <a:ext cx="573646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[Mutlu and Forlizzi 2008; Dietsch 2010]</a:t>
            </a:r>
          </a:p>
        </p:txBody>
      </p:sp>
      <p:sp>
        <p:nvSpPr>
          <p:cNvPr id="231" name="Shape 231"/>
          <p:cNvSpPr/>
          <p:nvPr/>
        </p:nvSpPr>
        <p:spPr>
          <a:xfrm>
            <a:off x="9852699" y="8532000"/>
            <a:ext cx="2741463"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[Bahn </a:t>
            </a:r>
            <a:r>
              <a:rPr i="1" dirty="0"/>
              <a:t>et al.</a:t>
            </a:r>
            <a:r>
              <a:rPr dirty="0"/>
              <a:t> 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27">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2" nodeType="afterEffect">
                                  <p:stCondLst>
                                    <p:cond delay="0"/>
                                  </p:stCondLst>
                                  <p:iterate>
                                    <p:tmAbs val="0"/>
                                  </p:iterate>
                                  <p:childTnLst>
                                    <p:set>
                                      <p:cBhvr>
                                        <p:cTn id="23" fill="hold"/>
                                        <p:tgtEl>
                                          <p:spTgt spid="229">
                                            <p:bg/>
                                          </p:spTgt>
                                        </p:tgtEl>
                                        <p:attrNameLst>
                                          <p:attrName>style.visibility</p:attrName>
                                        </p:attrNameLst>
                                      </p:cBhvr>
                                      <p:to>
                                        <p:strVal val="visible"/>
                                      </p:to>
                                    </p:set>
                                  </p:childTnLst>
                                </p:cTn>
                              </p:par>
                              <p:par>
                                <p:cTn id="24" presetID="1" presetClass="entr" presetSubtype="0" fill="hold" grpId="2" nodeType="withEffect">
                                  <p:stCondLst>
                                    <p:cond delay="0"/>
                                  </p:stCondLst>
                                  <p:iterate>
                                    <p:tmAbs val="0"/>
                                  </p:iterate>
                                  <p:childTnLst>
                                    <p:set>
                                      <p:cBhvr>
                                        <p:cTn id="25" fill="hold"/>
                                        <p:tgtEl>
                                          <p:spTgt spid="22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227">
                                            <p:txEl>
                                              <p:pRg st="4" end="4"/>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3" nodeType="afterEffect">
                                  <p:stCondLst>
                                    <p:cond delay="0"/>
                                  </p:stCondLst>
                                  <p:iterate>
                                    <p:tmAbs val="0"/>
                                  </p:iterate>
                                  <p:childTnLst>
                                    <p:set>
                                      <p:cBhvr>
                                        <p:cTn id="32" fill="hold"/>
                                        <p:tgtEl>
                                          <p:spTgt spid="230">
                                            <p:bg/>
                                          </p:spTgt>
                                        </p:tgtEl>
                                        <p:attrNameLst>
                                          <p:attrName>style.visibility</p:attrName>
                                        </p:attrNameLst>
                                      </p:cBhvr>
                                      <p:to>
                                        <p:strVal val="visible"/>
                                      </p:to>
                                    </p:set>
                                  </p:childTnLst>
                                </p:cTn>
                              </p:par>
                              <p:par>
                                <p:cTn id="33" presetID="1" presetClass="entr" presetSubtype="0" fill="hold" grpId="3" nodeType="withEffect">
                                  <p:stCondLst>
                                    <p:cond delay="0"/>
                                  </p:stCondLst>
                                  <p:iterate>
                                    <p:tmAbs val="0"/>
                                  </p:iterate>
                                  <p:childTnLst>
                                    <p:set>
                                      <p:cBhvr>
                                        <p:cTn id="34" fill="hold"/>
                                        <p:tgtEl>
                                          <p:spTgt spid="230">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 nodeType="afterEffect">
                                  <p:stCondLst>
                                    <p:cond delay="0"/>
                                  </p:stCondLst>
                                  <p:iterate>
                                    <p:tmAbs val="0"/>
                                  </p:iterate>
                                  <p:childTnLst>
                                    <p:set>
                                      <p:cBhvr>
                                        <p:cTn id="37" fill="hold"/>
                                        <p:tgtEl>
                                          <p:spTgt spid="227">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iterate>
                                    <p:tmAbs val="0"/>
                                  </p:iterate>
                                  <p:childTnLst>
                                    <p:set>
                                      <p:cBhvr>
                                        <p:cTn id="41" fill="hold"/>
                                        <p:tgtEl>
                                          <p:spTgt spid="227">
                                            <p:txEl>
                                              <p:pRg st="6" end="6"/>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4" nodeType="afterEffect">
                                  <p:stCondLst>
                                    <p:cond delay="0"/>
                                  </p:stCondLst>
                                  <p:iterate>
                                    <p:tmAbs val="0"/>
                                  </p:iterate>
                                  <p:childTnLst>
                                    <p:set>
                                      <p:cBhvr>
                                        <p:cTn id="44" fill="hold"/>
                                        <p:tgtEl>
                                          <p:spTgt spid="231">
                                            <p:bg/>
                                          </p:spTgt>
                                        </p:tgtEl>
                                        <p:attrNameLst>
                                          <p:attrName>style.visibility</p:attrName>
                                        </p:attrNameLst>
                                      </p:cBhvr>
                                      <p:to>
                                        <p:strVal val="visible"/>
                                      </p:to>
                                    </p:set>
                                  </p:childTnLst>
                                </p:cTn>
                              </p:par>
                              <p:par>
                                <p:cTn id="45" presetID="1" presetClass="entr" presetSubtype="0" fill="hold" grpId="4" nodeType="withEffect">
                                  <p:stCondLst>
                                    <p:cond delay="0"/>
                                  </p:stCondLst>
                                  <p:iterate>
                                    <p:tmAbs val="0"/>
                                  </p:iterate>
                                  <p:childTnLst>
                                    <p:set>
                                      <p:cBhvr>
                                        <p:cTn id="46" fill="hold"/>
                                        <p:tgtEl>
                                          <p:spTgt spid="2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build="p" bldLvl="5" animBg="1" advAuto="0"/>
      <p:bldP spid="229" grpId="2" build="p" animBg="1" advAuto="0"/>
      <p:bldP spid="230" grpId="3" build="p" animBg="1" advAuto="0"/>
      <p:bldP spid="231" grpId="4" build="p"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498189" y="2286000"/>
            <a:ext cx="12008422" cy="657557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Some concerns </a:t>
            </a:r>
            <a:r>
              <a:rPr u="sng"/>
              <a:t>shared with human-computer</a:t>
            </a:r>
            <a:r>
              <a:t> interaction:</a:t>
            </a:r>
          </a:p>
          <a:p>
            <a:pPr marL="260684" indent="-260684">
              <a:lnSpc>
                <a:spcPct val="120000"/>
              </a:lnSpc>
              <a:spcBef>
                <a:spcPts val="1200"/>
              </a:spcBef>
              <a:buSzPct val="100000"/>
              <a:buChar char="•"/>
              <a:defRPr sz="2600">
                <a:latin typeface="Arial"/>
                <a:ea typeface="Arial"/>
                <a:cs typeface="Arial"/>
                <a:sym typeface="Arial"/>
              </a:defRPr>
            </a:pPr>
            <a:r>
              <a:t>research trials need to be approved by established ethics committees </a:t>
            </a:r>
          </a:p>
          <a:p>
            <a:pPr marL="260684" indent="-260684">
              <a:lnSpc>
                <a:spcPct val="120000"/>
              </a:lnSpc>
              <a:spcBef>
                <a:spcPts val="1200"/>
              </a:spcBef>
              <a:buSzPct val="100000"/>
              <a:buChar char="•"/>
              <a:defRPr sz="2600">
                <a:latin typeface="Arial"/>
                <a:ea typeface="Arial"/>
                <a:cs typeface="Arial"/>
                <a:sym typeface="Arial"/>
              </a:defRPr>
            </a:pPr>
            <a:r>
              <a:t>participants should be thoroughly informed and sign consent forms</a:t>
            </a:r>
          </a:p>
          <a:p>
            <a:pPr marL="260684" indent="-260684">
              <a:lnSpc>
                <a:spcPct val="120000"/>
              </a:lnSpc>
              <a:spcBef>
                <a:spcPts val="1200"/>
              </a:spcBef>
              <a:buSzPct val="100000"/>
              <a:buChar char="•"/>
              <a:defRPr sz="2600">
                <a:latin typeface="Arial"/>
                <a:ea typeface="Arial"/>
                <a:cs typeface="Arial"/>
                <a:sym typeface="Arial"/>
              </a:defRPr>
            </a:pPr>
            <a:r>
              <a:t>individual differences (cultural, age-related, disabilities, etc.) should be taken into account in the design of the experiments</a:t>
            </a:r>
          </a:p>
          <a:p>
            <a:pPr marL="260684" indent="-260684">
              <a:lnSpc>
                <a:spcPct val="120000"/>
              </a:lnSpc>
              <a:spcBef>
                <a:spcPts val="1200"/>
              </a:spcBef>
              <a:buSzPct val="100000"/>
              <a:buChar char="•"/>
              <a:defRPr sz="2600">
                <a:latin typeface="Arial"/>
                <a:ea typeface="Arial"/>
                <a:cs typeface="Arial"/>
                <a:sym typeface="Arial"/>
              </a:defRPr>
            </a:pPr>
            <a:r>
              <a:t>privacy of their data must be guaranteed through anonymization or other data protection procedures.</a:t>
            </a:r>
          </a:p>
          <a:p>
            <a:pPr>
              <a:lnSpc>
                <a:spcPct val="120000"/>
              </a:lnSpc>
              <a:spcBef>
                <a:spcPts val="2300"/>
              </a:spcBef>
              <a:defRPr sz="2600">
                <a:latin typeface="Arial"/>
                <a:ea typeface="Arial"/>
                <a:cs typeface="Arial"/>
                <a:sym typeface="Arial"/>
              </a:defRPr>
            </a:pPr>
            <a:r>
              <a:t>Concerns </a:t>
            </a:r>
            <a:r>
              <a:rPr u="sng"/>
              <a:t>specific</a:t>
            </a:r>
            <a:r>
              <a:t> to experimentation on </a:t>
            </a:r>
            <a:r>
              <a:rPr u="sng"/>
              <a:t>human-robot</a:t>
            </a:r>
            <a:r>
              <a:t> interaction:</a:t>
            </a:r>
          </a:p>
          <a:p>
            <a:pPr marL="260684" indent="-260684">
              <a:lnSpc>
                <a:spcPct val="120000"/>
              </a:lnSpc>
              <a:spcBef>
                <a:spcPts val="1200"/>
              </a:spcBef>
              <a:buSzPct val="100000"/>
              <a:buChar char="•"/>
              <a:defRPr sz="2600">
                <a:latin typeface="Arial"/>
                <a:ea typeface="Arial"/>
                <a:cs typeface="Arial"/>
                <a:sym typeface="Arial"/>
              </a:defRPr>
            </a:pPr>
            <a:r>
              <a:t>minimizing risks of physical damage </a:t>
            </a:r>
          </a:p>
          <a:p>
            <a:pPr marL="260684" indent="-260684">
              <a:lnSpc>
                <a:spcPct val="120000"/>
              </a:lnSpc>
              <a:spcBef>
                <a:spcPts val="1200"/>
              </a:spcBef>
              <a:buSzPct val="100000"/>
              <a:buChar char="•"/>
              <a:defRPr sz="2600">
                <a:latin typeface="Arial"/>
                <a:ea typeface="Arial"/>
                <a:cs typeface="Arial"/>
                <a:sym typeface="Arial"/>
              </a:defRPr>
            </a:pPr>
            <a:r>
              <a:t>foreseeing possible emotional reactions of participants and how to handle them</a:t>
            </a:r>
          </a:p>
          <a:p>
            <a:pPr marL="260684" indent="-260684">
              <a:lnSpc>
                <a:spcPct val="120000"/>
              </a:lnSpc>
              <a:spcBef>
                <a:spcPts val="1200"/>
              </a:spcBef>
              <a:buSzPct val="100000"/>
              <a:buChar char="•"/>
              <a:defRPr sz="2600">
                <a:latin typeface="Arial"/>
                <a:ea typeface="Arial"/>
                <a:cs typeface="Arial"/>
                <a:sym typeface="Arial"/>
              </a:defRPr>
            </a:pPr>
            <a:r>
              <a:t>avoiding deceit especially in the case of vulnerable groups.</a:t>
            </a:r>
          </a:p>
        </p:txBody>
      </p:sp>
      <p:sp>
        <p:nvSpPr>
          <p:cNvPr id="234" name="Shape 234"/>
          <p:cNvSpPr/>
          <p:nvPr/>
        </p:nvSpPr>
        <p:spPr>
          <a:xfrm>
            <a:off x="471401" y="333178"/>
            <a:ext cx="12739257"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3.C - Do experiments on human-robot interaction require specific oversight?</a:t>
            </a:r>
          </a:p>
        </p:txBody>
      </p:sp>
      <p:sp>
        <p:nvSpPr>
          <p:cNvPr id="235" name="Shape 235"/>
          <p:cNvSpPr/>
          <p:nvPr/>
        </p:nvSpPr>
        <p:spPr>
          <a:xfrm>
            <a:off x="7126371" y="5854700"/>
            <a:ext cx="5476039"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[Punchoojit and Hongwarittorrn 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23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2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23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23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23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iterate>
                                    <p:tmAbs val="0"/>
                                  </p:iterate>
                                  <p:childTnLst>
                                    <p:set>
                                      <p:cBhvr>
                                        <p:cTn id="29" fill="hold"/>
                                        <p:tgtEl>
                                          <p:spTgt spid="23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iterate>
                                    <p:tmAbs val="0"/>
                                  </p:iterate>
                                  <p:childTnLst>
                                    <p:set>
                                      <p:cBhvr>
                                        <p:cTn id="33" fill="hold"/>
                                        <p:tgtEl>
                                          <p:spTgt spid="23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iterate>
                                    <p:tmAbs val="0"/>
                                  </p:iterate>
                                  <p:childTnLst>
                                    <p:set>
                                      <p:cBhvr>
                                        <p:cTn id="37" fill="hold"/>
                                        <p:tgtEl>
                                          <p:spTgt spid="23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2" nodeType="clickEffect">
                                  <p:stCondLst>
                                    <p:cond delay="0"/>
                                  </p:stCondLst>
                                  <p:iterate>
                                    <p:tmAbs val="0"/>
                                  </p:iterate>
                                  <p:childTnLst>
                                    <p:set>
                                      <p:cBhvr>
                                        <p:cTn id="41" fill="hold"/>
                                        <p:tgtEl>
                                          <p:spTgt spid="23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2" nodeType="clickEffect">
                                  <p:stCondLst>
                                    <p:cond delay="0"/>
                                  </p:stCondLst>
                                  <p:iterate>
                                    <p:tmAbs val="0"/>
                                  </p:iterate>
                                  <p:childTnLst>
                                    <p:set>
                                      <p:cBhvr>
                                        <p:cTn id="45" fill="hold"/>
                                        <p:tgtEl>
                                          <p:spTgt spid="23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2" build="p" bldLvl="5" animBg="1" advAuto="0"/>
      <p:bldP spid="235" grpId="1" build="p"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498189" y="2476500"/>
            <a:ext cx="12008422" cy="639364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Deceit may come from the use of </a:t>
            </a:r>
            <a:r>
              <a:rPr u="sng"/>
              <a:t>Wizard-of-Oz</a:t>
            </a:r>
            <a:r>
              <a:t>, a technique whereby a person remotely operates a robot puppeteering many of its attributes (speech, nonverbal behavior, navigation, manipulation, etc.) in order to collect experimental data on attitudes towards robots. </a:t>
            </a:r>
          </a:p>
          <a:p>
            <a:pPr>
              <a:lnSpc>
                <a:spcPct val="120000"/>
              </a:lnSpc>
              <a:spcBef>
                <a:spcPts val="1200"/>
              </a:spcBef>
              <a:defRPr sz="2600">
                <a:latin typeface="Arial"/>
                <a:ea typeface="Arial"/>
                <a:cs typeface="Arial"/>
                <a:sym typeface="Arial"/>
              </a:defRPr>
            </a:pPr>
            <a:r>
              <a:t>The possible fostering of inappropriate expectations among users must be taken into account, in the same way as with humanoid morphology and functionality.</a:t>
            </a:r>
          </a:p>
          <a:p>
            <a:pPr>
              <a:lnSpc>
                <a:spcPct val="120000"/>
              </a:lnSpc>
              <a:spcBef>
                <a:spcPts val="4000"/>
              </a:spcBef>
              <a:defRPr sz="2600">
                <a:latin typeface="Arial"/>
                <a:ea typeface="Arial"/>
                <a:cs typeface="Arial"/>
                <a:sym typeface="Arial"/>
              </a:defRPr>
            </a:pPr>
            <a:r>
              <a:t>The best way to protect participants in HRI experiments is to «guarantee a way for them to ‘lift the curtain’ (to use the metaphor from The Wizard of Oz)»</a:t>
            </a:r>
          </a:p>
          <a:p>
            <a:pPr>
              <a:lnSpc>
                <a:spcPct val="120000"/>
              </a:lnSpc>
              <a:spcBef>
                <a:spcPts val="4000"/>
              </a:spcBef>
              <a:defRPr sz="2600">
                <a:latin typeface="Arial"/>
                <a:ea typeface="Arial"/>
                <a:cs typeface="Arial"/>
                <a:sym typeface="Arial"/>
              </a:defRPr>
            </a:pPr>
            <a:r>
              <a:t>In sum, provisions must be made to ensure that participants are being treated with respect and integrity, and are having their rights protected; as abusing them can bring disrepute to the whole research community.</a:t>
            </a:r>
          </a:p>
        </p:txBody>
      </p:sp>
      <p:sp>
        <p:nvSpPr>
          <p:cNvPr id="238" name="Shape 238"/>
          <p:cNvSpPr/>
          <p:nvPr/>
        </p:nvSpPr>
        <p:spPr>
          <a:xfrm>
            <a:off x="471401" y="333178"/>
            <a:ext cx="127737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3.C - Do experiments on human-robot interaction require specific oversight?</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(cont.)</a:t>
            </a:r>
          </a:p>
        </p:txBody>
      </p:sp>
      <p:sp>
        <p:nvSpPr>
          <p:cNvPr id="239" name="Shape 239"/>
          <p:cNvSpPr/>
          <p:nvPr/>
        </p:nvSpPr>
        <p:spPr>
          <a:xfrm>
            <a:off x="10915039" y="5583600"/>
            <a:ext cx="1687371"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[Riek 2012]</a:t>
            </a:r>
          </a:p>
        </p:txBody>
      </p:sp>
      <p:sp>
        <p:nvSpPr>
          <p:cNvPr id="240" name="Shape 240"/>
          <p:cNvSpPr/>
          <p:nvPr/>
        </p:nvSpPr>
        <p:spPr>
          <a:xfrm>
            <a:off x="9796943" y="7041600"/>
            <a:ext cx="2805467"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[Boden </a:t>
            </a:r>
            <a:r>
              <a:rPr i="1" dirty="0"/>
              <a:t>et al.</a:t>
            </a:r>
            <a:r>
              <a:rPr dirty="0"/>
              <a:t> 2017]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3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39">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23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237">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3" nodeType="afterEffect">
                                  <p:stCondLst>
                                    <p:cond delay="0"/>
                                  </p:stCondLst>
                                  <p:iterate>
                                    <p:tmAbs val="0"/>
                                  </p:iterate>
                                  <p:childTnLst>
                                    <p:set>
                                      <p:cBhvr>
                                        <p:cTn id="24" fill="hold"/>
                                        <p:tgtEl>
                                          <p:spTgt spid="240">
                                            <p:bg/>
                                          </p:spTgt>
                                        </p:tgtEl>
                                        <p:attrNameLst>
                                          <p:attrName>style.visibility</p:attrName>
                                        </p:attrNameLst>
                                      </p:cBhvr>
                                      <p:to>
                                        <p:strVal val="visible"/>
                                      </p:to>
                                    </p:set>
                                  </p:childTnLst>
                                </p:cTn>
                              </p:par>
                              <p:par>
                                <p:cTn id="25" presetID="1" presetClass="entr" presetSubtype="0" fill="hold" grpId="3" nodeType="withEffect">
                                  <p:stCondLst>
                                    <p:cond delay="0"/>
                                  </p:stCondLst>
                                  <p:iterate>
                                    <p:tmAbs val="0"/>
                                  </p:iterate>
                                  <p:childTnLst>
                                    <p:set>
                                      <p:cBhvr>
                                        <p:cTn id="26" fill="hold"/>
                                        <p:tgtEl>
                                          <p:spTgt spid="24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build="p" bldLvl="5" animBg="1" advAuto="0"/>
      <p:bldP spid="239" grpId="2" build="p" animBg="1" advAuto="0"/>
      <p:bldP spid="240" grpId="3" build="p"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498189" y="2286000"/>
            <a:ext cx="12305186" cy="679051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200"/>
              </a:spcBef>
              <a:defRPr sz="2600">
                <a:latin typeface="Arial"/>
                <a:ea typeface="Arial"/>
                <a:cs typeface="Arial"/>
                <a:sym typeface="Arial"/>
              </a:defRPr>
            </a:pPr>
            <a:r>
              <a:rPr dirty="0"/>
              <a:t>Responsibility for the actions of </a:t>
            </a:r>
            <a:r>
              <a:rPr u="sng" dirty="0"/>
              <a:t>learning robots</a:t>
            </a:r>
            <a:r>
              <a:rPr dirty="0"/>
              <a:t> would be split between the programmer, the user, and possibly others (e.g., those that had trained it).</a:t>
            </a:r>
          </a:p>
          <a:p>
            <a:pPr>
              <a:lnSpc>
                <a:spcPct val="120000"/>
              </a:lnSpc>
              <a:spcBef>
                <a:spcPts val="1800"/>
              </a:spcBef>
              <a:defRPr sz="2600">
                <a:solidFill>
                  <a:srgbClr val="04AFAF"/>
                </a:solidFill>
                <a:latin typeface="Arial"/>
                <a:ea typeface="Arial"/>
                <a:cs typeface="Arial"/>
                <a:sym typeface="Arial"/>
              </a:defRPr>
            </a:pPr>
            <a:r>
              <a:rPr dirty="0"/>
              <a:t>[In Chapter 18 of the novel, </a:t>
            </a:r>
            <a:r>
              <a:rPr b="1" i="1" dirty="0"/>
              <a:t>ROBco</a:t>
            </a:r>
            <a:r>
              <a:rPr dirty="0"/>
              <a:t> comes up with some hints that help </a:t>
            </a:r>
            <a:r>
              <a:rPr b="1" i="1" dirty="0"/>
              <a:t>Leo</a:t>
            </a:r>
            <a:r>
              <a:rPr dirty="0"/>
              <a:t> find a solution to a problem. In this case, it was </a:t>
            </a:r>
            <a:r>
              <a:rPr b="1" i="1" dirty="0"/>
              <a:t>Leo</a:t>
            </a:r>
            <a:r>
              <a:rPr dirty="0"/>
              <a:t> himself who trained the robot.]</a:t>
            </a:r>
          </a:p>
          <a:p>
            <a:pPr>
              <a:lnSpc>
                <a:spcPct val="120000"/>
              </a:lnSpc>
              <a:spcBef>
                <a:spcPts val="1800"/>
              </a:spcBef>
              <a:defRPr sz="2600">
                <a:latin typeface="Arial"/>
                <a:ea typeface="Arial"/>
                <a:cs typeface="Arial"/>
                <a:sym typeface="Arial"/>
              </a:defRPr>
            </a:pPr>
            <a:r>
              <a:rPr dirty="0"/>
              <a:t>The responsibility for joint successes and pitfalls will be shared by the human and the robot collaborator, and credit would need to be assigned to one or the other. </a:t>
            </a:r>
          </a:p>
          <a:p>
            <a:pPr>
              <a:lnSpc>
                <a:spcPct val="120000"/>
              </a:lnSpc>
              <a:spcBef>
                <a:spcPts val="3000"/>
              </a:spcBef>
              <a:defRPr sz="2600">
                <a:latin typeface="Arial"/>
                <a:ea typeface="Arial"/>
                <a:cs typeface="Arial"/>
                <a:sym typeface="Arial"/>
              </a:defRPr>
            </a:pPr>
            <a:r>
              <a:rPr dirty="0"/>
              <a:t>In an experimental study, human workers retained more responsibility when working with a machine-like as compared with a humanoid robot.</a:t>
            </a:r>
          </a:p>
          <a:p>
            <a:pPr>
              <a:lnSpc>
                <a:spcPct val="120000"/>
              </a:lnSpc>
              <a:spcBef>
                <a:spcPts val="3000"/>
              </a:spcBef>
              <a:defRPr sz="2600">
                <a:latin typeface="Arial"/>
                <a:ea typeface="Arial"/>
                <a:cs typeface="Arial"/>
                <a:sym typeface="Arial"/>
              </a:defRPr>
            </a:pPr>
            <a:r>
              <a:rPr dirty="0"/>
              <a:t>«The best solutions are always going to come from minds and machines working together.» </a:t>
            </a:r>
          </a:p>
          <a:p>
            <a:pPr>
              <a:lnSpc>
                <a:spcPct val="120000"/>
              </a:lnSpc>
              <a:spcBef>
                <a:spcPts val="1800"/>
              </a:spcBef>
              <a:defRPr sz="2600">
                <a:latin typeface="Arial"/>
                <a:ea typeface="Arial"/>
                <a:cs typeface="Arial"/>
                <a:sym typeface="Arial"/>
              </a:defRPr>
            </a:pPr>
            <a:r>
              <a:rPr dirty="0"/>
              <a:t>The challenge is, of course, not to fall into complete technological dependency.</a:t>
            </a:r>
          </a:p>
        </p:txBody>
      </p:sp>
      <p:sp>
        <p:nvSpPr>
          <p:cNvPr id="243" name="Shape 243"/>
          <p:cNvSpPr/>
          <p:nvPr/>
        </p:nvSpPr>
        <p:spPr>
          <a:xfrm>
            <a:off x="471401" y="333178"/>
            <a:ext cx="123051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3.D - Do intellectual property laws need to be adapted for human-robot collaborations?</a:t>
            </a:r>
          </a:p>
        </p:txBody>
      </p:sp>
      <p:sp>
        <p:nvSpPr>
          <p:cNvPr id="244" name="Shape 244"/>
          <p:cNvSpPr/>
          <p:nvPr/>
        </p:nvSpPr>
        <p:spPr>
          <a:xfrm>
            <a:off x="9343021" y="5644800"/>
            <a:ext cx="3433566"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[Bernstein </a:t>
            </a:r>
            <a:r>
              <a:rPr i="1" dirty="0"/>
              <a:t>et al.</a:t>
            </a:r>
            <a:r>
              <a:rPr dirty="0"/>
              <a:t> 2007]</a:t>
            </a:r>
          </a:p>
        </p:txBody>
      </p:sp>
      <p:sp>
        <p:nvSpPr>
          <p:cNvPr id="245" name="Shape 245"/>
          <p:cNvSpPr/>
          <p:nvPr/>
        </p:nvSpPr>
        <p:spPr>
          <a:xfrm>
            <a:off x="10815228" y="7902000"/>
            <a:ext cx="1768575"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[Patel 2016]</a:t>
            </a:r>
          </a:p>
        </p:txBody>
      </p:sp>
      <p:sp>
        <p:nvSpPr>
          <p:cNvPr id="246" name="Shape 246"/>
          <p:cNvSpPr/>
          <p:nvPr/>
        </p:nvSpPr>
        <p:spPr>
          <a:xfrm>
            <a:off x="9888823" y="6933600"/>
            <a:ext cx="266958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[Hinds </a:t>
            </a:r>
            <a:r>
              <a:rPr i="1" dirty="0"/>
              <a:t>et al.</a:t>
            </a:r>
            <a:r>
              <a:rPr dirty="0"/>
              <a:t> 2004]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42">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2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242">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3" nodeType="afterEffect">
                                  <p:stCondLst>
                                    <p:cond delay="0"/>
                                  </p:stCondLst>
                                  <p:iterate>
                                    <p:tmAbs val="0"/>
                                  </p:iterate>
                                  <p:childTnLst>
                                    <p:set>
                                      <p:cBhvr>
                                        <p:cTn id="26" fill="hold"/>
                                        <p:tgtEl>
                                          <p:spTgt spid="2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42">
                                            <p:txEl>
                                              <p:pRg st="4" end="4"/>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4" nodeType="afterEffect">
                                  <p:stCondLst>
                                    <p:cond delay="0"/>
                                  </p:stCondLst>
                                  <p:iterate>
                                    <p:tmAbs val="0"/>
                                  </p:iterate>
                                  <p:childTnLst>
                                    <p:set>
                                      <p:cBhvr>
                                        <p:cTn id="33" fill="hold"/>
                                        <p:tgtEl>
                                          <p:spTgt spid="24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2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build="p" bldLvl="5" animBg="1" advAuto="0"/>
      <p:bldP spid="244" grpId="2" animBg="1" advAuto="0"/>
      <p:bldP spid="245" grpId="4" animBg="1" advAuto="0"/>
      <p:bldP spid="246"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the workplace</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3.3. Revisiting issues</a:t>
            </a:r>
          </a:p>
        </p:txBody>
      </p:sp>
      <p:sp>
        <p:nvSpPr>
          <p:cNvPr id="249" name="Shape 249"/>
          <p:cNvSpPr/>
          <p:nvPr/>
        </p:nvSpPr>
        <p:spPr>
          <a:xfrm>
            <a:off x="521776" y="3695700"/>
            <a:ext cx="12351168" cy="44618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31470" defTabSz="457200">
              <a:lnSpc>
                <a:spcPct val="120000"/>
              </a:lnSpc>
              <a:spcBef>
                <a:spcPts val="2900"/>
              </a:spcBef>
              <a:tabLst>
                <a:tab pos="177800" algn="l"/>
                <a:tab pos="355600" algn="l"/>
              </a:tabLst>
              <a:defRPr sz="2600">
                <a:solidFill>
                  <a:srgbClr val="04AFAF"/>
                </a:solidFill>
                <a:latin typeface="Arial"/>
                <a:ea typeface="Arial"/>
                <a:cs typeface="Arial"/>
                <a:sym typeface="Arial"/>
              </a:defRPr>
            </a:pPr>
            <a:r>
              <a:rPr u="sng">
                <a:solidFill>
                  <a:srgbClr val="000000"/>
                </a:solidFill>
              </a:rPr>
              <a:t>Nudging (1.D)</a:t>
            </a:r>
            <a:r>
              <a:rPr>
                <a:solidFill>
                  <a:srgbClr val="000000"/>
                </a:solidFill>
              </a:rPr>
              <a:t>: </a:t>
            </a:r>
            <a:r>
              <a:t>Here </a:t>
            </a:r>
            <a:r>
              <a:rPr b="1" i="1"/>
              <a:t>Leo</a:t>
            </a:r>
            <a:r>
              <a:t> would like his robot to be more pro-active and nudge him to stop getting side-tracked by his imminent outing.</a:t>
            </a:r>
          </a:p>
          <a:p>
            <a:pPr marR="331470" defTabSz="457200">
              <a:lnSpc>
                <a:spcPct val="120000"/>
              </a:lnSpc>
              <a:spcBef>
                <a:spcPts val="2900"/>
              </a:spcBef>
              <a:tabLst>
                <a:tab pos="177800" algn="l"/>
                <a:tab pos="355600" algn="l"/>
              </a:tabLst>
              <a:defRPr sz="2600">
                <a:latin typeface="Arial"/>
                <a:ea typeface="Arial"/>
                <a:cs typeface="Arial"/>
                <a:sym typeface="Arial"/>
              </a:defRPr>
            </a:pPr>
            <a:endParaRPr/>
          </a:p>
          <a:p>
            <a:pPr marR="331470" defTabSz="457200">
              <a:lnSpc>
                <a:spcPct val="120000"/>
              </a:lnSpc>
              <a:spcBef>
                <a:spcPts val="2900"/>
              </a:spcBef>
              <a:tabLst>
                <a:tab pos="177800" algn="l"/>
                <a:tab pos="355600" algn="l"/>
              </a:tabLst>
              <a:defRPr sz="2600">
                <a:latin typeface="Arial"/>
                <a:ea typeface="Arial"/>
                <a:cs typeface="Arial"/>
                <a:sym typeface="Arial"/>
              </a:defRPr>
            </a:pPr>
            <a:endParaRPr/>
          </a:p>
          <a:p>
            <a:pPr marR="331470" defTabSz="457200">
              <a:lnSpc>
                <a:spcPct val="120000"/>
              </a:lnSpc>
              <a:spcBef>
                <a:spcPts val="2900"/>
              </a:spcBef>
              <a:tabLst>
                <a:tab pos="177800" algn="l"/>
                <a:tab pos="355600" algn="l"/>
              </a:tabLst>
              <a:defRPr sz="2600">
                <a:latin typeface="Arial"/>
                <a:ea typeface="Arial"/>
                <a:cs typeface="Arial"/>
                <a:sym typeface="Arial"/>
              </a:defRPr>
            </a:pPr>
            <a:endParaRPr/>
          </a:p>
          <a:p>
            <a:pPr marR="331470" defTabSz="457200">
              <a:lnSpc>
                <a:spcPct val="120000"/>
              </a:lnSpc>
              <a:spcBef>
                <a:spcPts val="1200"/>
              </a:spcBef>
              <a:tabLst>
                <a:tab pos="177800" algn="l"/>
                <a:tab pos="355600" algn="l"/>
              </a:tabLst>
              <a:defRPr sz="2600">
                <a:latin typeface="Arial"/>
                <a:ea typeface="Arial"/>
                <a:cs typeface="Arial"/>
                <a:sym typeface="Arial"/>
              </a:defRPr>
            </a:pPr>
            <a:r>
              <a:rPr u="sng"/>
              <a:t>Robot adaptation to the user (Section 1)</a:t>
            </a:r>
            <a:r>
              <a:t>: </a:t>
            </a:r>
            <a:r>
              <a:rPr>
                <a:solidFill>
                  <a:srgbClr val="04AFAF"/>
                </a:solidFill>
              </a:rPr>
              <a:t>Here </a:t>
            </a:r>
            <a:r>
              <a:rPr b="1" i="1">
                <a:solidFill>
                  <a:srgbClr val="04AFAF"/>
                </a:solidFill>
              </a:rPr>
              <a:t>Leo</a:t>
            </a:r>
            <a:r>
              <a:rPr>
                <a:solidFill>
                  <a:srgbClr val="04AFAF"/>
                </a:solidFill>
              </a:rPr>
              <a:t> complains that </a:t>
            </a:r>
            <a:r>
              <a:rPr b="1" i="1">
                <a:solidFill>
                  <a:srgbClr val="04AFAF"/>
                </a:solidFill>
              </a:rPr>
              <a:t>ROBco</a:t>
            </a:r>
            <a:r>
              <a:rPr>
                <a:solidFill>
                  <a:srgbClr val="04AFAF"/>
                </a:solidFill>
              </a:rPr>
              <a:t> has not yet refined its user model to adapt to his capabilities as he would like it to. </a:t>
            </a:r>
          </a:p>
        </p:txBody>
      </p:sp>
      <p:sp>
        <p:nvSpPr>
          <p:cNvPr id="250" name="Shape 250"/>
          <p:cNvSpPr/>
          <p:nvPr/>
        </p:nvSpPr>
        <p:spPr>
          <a:xfrm>
            <a:off x="494806" y="2286000"/>
            <a:ext cx="12633709" cy="939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499154" defTabSz="688489">
              <a:defRPr sz="2600">
                <a:latin typeface="Comic Sans MS"/>
                <a:ea typeface="Comic Sans MS"/>
                <a:cs typeface="Comic Sans MS"/>
                <a:sym typeface="Comic Sans MS"/>
              </a:defRPr>
            </a:lvl1pPr>
          </a:lstStyle>
          <a:p>
            <a:r>
              <a:t>[Leo:] … this moron [ROBco], with all its neurolearning and pedigree, hasn’t even learned to stop him when he’s wasting time like an idiot.</a:t>
            </a:r>
          </a:p>
        </p:txBody>
      </p:sp>
      <p:sp>
        <p:nvSpPr>
          <p:cNvPr id="251" name="Shape 251"/>
          <p:cNvSpPr/>
          <p:nvPr/>
        </p:nvSpPr>
        <p:spPr>
          <a:xfrm>
            <a:off x="494806" y="5397500"/>
            <a:ext cx="12633709" cy="1409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defRPr sz="2600">
                <a:latin typeface="Comic Sans MS"/>
                <a:ea typeface="Comic Sans MS"/>
                <a:cs typeface="Comic Sans MS"/>
                <a:sym typeface="Comic Sans MS"/>
              </a:defRPr>
            </a:pPr>
            <a:r>
              <a:t>[Leo:] “I told you: I can’t turn off and back on again and pick up where I left off, like you do, see if you can finally build that into your model.”</a:t>
            </a:r>
          </a:p>
          <a:p>
            <a:pPr marR="499154" defTabSz="688489">
              <a:defRPr sz="2600">
                <a:latin typeface="Comic Sans MS"/>
                <a:ea typeface="Comic Sans MS"/>
                <a:cs typeface="Comic Sans MS"/>
                <a:sym typeface="Comic Sans MS"/>
              </a:defRPr>
            </a:pPr>
            <a:r>
              <a:t>[..] “I’ve also told you several times that it’s not necessary to be so precise.”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9">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49">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49">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2" nodeType="afterEffect">
                                  <p:stCondLst>
                                    <p:cond delay="0"/>
                                  </p:stCondLst>
                                  <p:iterate>
                                    <p:tmAbs val="0"/>
                                  </p:iterate>
                                  <p:childTnLst>
                                    <p:set>
                                      <p:cBhvr>
                                        <p:cTn id="18" fill="hold"/>
                                        <p:tgtEl>
                                          <p:spTgt spid="249">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2" nodeType="afterEffect">
                                  <p:stCondLst>
                                    <p:cond delay="0"/>
                                  </p:stCondLst>
                                  <p:iterate>
                                    <p:tmAbs val="0"/>
                                  </p:iterate>
                                  <p:childTnLst>
                                    <p:set>
                                      <p:cBhvr>
                                        <p:cTn id="21" fill="hold"/>
                                        <p:tgtEl>
                                          <p:spTgt spid="249">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3" nodeType="clickEffect">
                                  <p:stCondLst>
                                    <p:cond delay="0"/>
                                  </p:stCondLst>
                                  <p:iterate>
                                    <p:tmAbs val="0"/>
                                  </p:iterate>
                                  <p:childTnLst>
                                    <p:set>
                                      <p:cBhvr>
                                        <p:cTn id="25" fill="hold"/>
                                        <p:tgtEl>
                                          <p:spTgt spid="2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iterate>
                                    <p:tmAbs val="0"/>
                                  </p:iterate>
                                  <p:childTnLst>
                                    <p:set>
                                      <p:cBhvr>
                                        <p:cTn id="29" fill="hold"/>
                                        <p:tgtEl>
                                          <p:spTgt spid="2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2" build="p" bldLvl="5" animBg="1" advAuto="0"/>
      <p:bldP spid="250" grpId="1" animBg="1" advAuto="0"/>
      <p:bldP spid="251"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254" name="Shape 254"/>
          <p:cNvSpPr/>
          <p:nvPr/>
        </p:nvSpPr>
        <p:spPr>
          <a:xfrm>
            <a:off x="1651000" y="4217672"/>
            <a:ext cx="6770927"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b="1">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470976" y="1929903"/>
            <a:ext cx="12702169" cy="6896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spcBef>
                <a:spcPts val="1000"/>
              </a:spcBef>
              <a:defRPr sz="2600">
                <a:latin typeface="Comic Sans MS"/>
                <a:ea typeface="Comic Sans MS"/>
                <a:cs typeface="Comic Sans MS"/>
                <a:sym typeface="Comic Sans MS"/>
              </a:defRPr>
            </a:pPr>
            <a:r>
              <a:t>[Silvana:] “What are those figures they keep bumping into, they look like mannequins.”</a:t>
            </a:r>
          </a:p>
          <a:p>
            <a:pPr marR="499154" defTabSz="688489">
              <a:spcBef>
                <a:spcPts val="1600"/>
              </a:spcBef>
              <a:defRPr sz="2600">
                <a:latin typeface="Comic Sans MS"/>
                <a:ea typeface="Comic Sans MS"/>
                <a:cs typeface="Comic Sans MS"/>
                <a:sym typeface="Comic Sans MS"/>
              </a:defRPr>
            </a:pPr>
            <a:r>
              <a:t>[Lu:] “They’re for </a:t>
            </a:r>
            <a:r>
              <a:rPr u="sng"/>
              <a:t>practicing socialization</a:t>
            </a:r>
            <a:r>
              <a:t>. [..] They stage a situation and the kids have to practice until they learn to behave properly automatically.”</a:t>
            </a:r>
          </a:p>
          <a:p>
            <a:pPr marR="499154" defTabSz="688489">
              <a:spcBef>
                <a:spcPts val="1000"/>
              </a:spcBef>
              <a:defRPr sz="2600">
                <a:solidFill>
                  <a:srgbClr val="04AFAF"/>
                </a:solidFill>
                <a:latin typeface="Comic Sans MS"/>
                <a:ea typeface="Comic Sans MS"/>
                <a:cs typeface="Comic Sans MS"/>
                <a:sym typeface="Comic Sans MS"/>
              </a:defRPr>
            </a:pPr>
            <a:r>
              <a:t>... the teacher has labeled Celia a rebel because, ignoring his advice, she insists on competing with machines.</a:t>
            </a:r>
          </a:p>
          <a:p>
            <a:pPr marR="499154" defTabSz="688489">
              <a:spcBef>
                <a:spcPts val="1600"/>
              </a:spcBef>
              <a:defRPr sz="2600">
                <a:solidFill>
                  <a:srgbClr val="04AFAF"/>
                </a:solidFill>
                <a:latin typeface="Comic Sans MS"/>
                <a:ea typeface="Comic Sans MS"/>
                <a:cs typeface="Comic Sans MS"/>
                <a:sym typeface="Comic Sans MS"/>
              </a:defRPr>
            </a:pPr>
            <a:r>
              <a:t>[..] Apparently she hasn’t taken to the net’s search mechanisms and, </a:t>
            </a:r>
            <a:r>
              <a:rPr u="sng"/>
              <a:t>faced with a question, she stops and thinks about it</a:t>
            </a:r>
            <a:r>
              <a:t>, trying to make up an answer.</a:t>
            </a:r>
          </a:p>
          <a:p>
            <a:pPr marR="499154" defTabSz="688489">
              <a:spcBef>
                <a:spcPts val="1000"/>
              </a:spcBef>
              <a:defRPr sz="2600">
                <a:latin typeface="Comic Sans MS"/>
                <a:ea typeface="Comic Sans MS"/>
                <a:cs typeface="Comic Sans MS"/>
                <a:sym typeface="Comic Sans MS"/>
              </a:defRPr>
            </a:pPr>
            <a:r>
              <a:t>Silvana will have to work hand in hand with ROBbie, because everyone knows that if the child turns out to be a rule-breaker, the robot must learn to restrain them, to counteract their impulses … [..] Robots are customizable for a reason, they have to complement their PROPs to make a good team.</a:t>
            </a:r>
          </a:p>
          <a:p>
            <a:pPr marR="499154" defTabSz="688489">
              <a:spcBef>
                <a:spcPts val="1000"/>
              </a:spcBef>
              <a:defRPr sz="2600">
                <a:latin typeface="Comic Sans MS"/>
                <a:ea typeface="Comic Sans MS"/>
                <a:cs typeface="Comic Sans MS"/>
                <a:sym typeface="Comic Sans MS"/>
              </a:defRPr>
            </a:pPr>
            <a:r>
              <a:t>That’s the last thing Silvana expected to hear, that </a:t>
            </a:r>
            <a:r>
              <a:rPr u="sng"/>
              <a:t>she’ll have to train a robot</a:t>
            </a:r>
            <a:r>
              <a:t>!</a:t>
            </a:r>
          </a:p>
        </p:txBody>
      </p:sp>
      <p:sp>
        <p:nvSpPr>
          <p:cNvPr id="257" name="Shape 257"/>
          <p:cNvSpPr/>
          <p:nvPr/>
        </p:nvSpPr>
        <p:spPr>
          <a:xfrm>
            <a:off x="471401" y="333178"/>
            <a:ext cx="12061999"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4. Robots in education</a:t>
            </a:r>
            <a:r>
              <a:rPr b="1"/>
              <a:t> </a:t>
            </a:r>
          </a:p>
        </p:txBody>
      </p:sp>
      <p:sp>
        <p:nvSpPr>
          <p:cNvPr id="258" name="Shape 258"/>
          <p:cNvSpPr/>
          <p:nvPr/>
        </p:nvSpPr>
        <p:spPr>
          <a:xfrm>
            <a:off x="7558361" y="1298859"/>
            <a:ext cx="5426073"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14 - Silvana/Lu/Celia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5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5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56">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2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a:off x="470976" y="2158503"/>
            <a:ext cx="12772713" cy="652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499154" defTabSz="688489">
              <a:spcBef>
                <a:spcPts val="2000"/>
              </a:spcBef>
              <a:defRPr sz="2600">
                <a:latin typeface="Comic Sans MS"/>
                <a:ea typeface="Comic Sans MS"/>
                <a:cs typeface="Comic Sans MS"/>
                <a:sym typeface="Comic Sans MS"/>
              </a:defRPr>
            </a:pPr>
            <a:r>
              <a:rPr dirty="0"/>
              <a:t>[Lu:] “Parents have a right to check on the physical integrity of their children at any time, that’s all. If someone </a:t>
            </a:r>
            <a:r>
              <a:rPr u="sng" dirty="0"/>
              <a:t>breaks that rule</a:t>
            </a:r>
            <a:r>
              <a:rPr dirty="0"/>
              <a:t>, with lip-reading programs or any other tricks, their connection to the circuit is cut off forever.”</a:t>
            </a:r>
          </a:p>
          <a:p>
            <a:pPr marR="499154" defTabSz="688489">
              <a:spcBef>
                <a:spcPts val="1000"/>
              </a:spcBef>
              <a:defRPr sz="2600">
                <a:solidFill>
                  <a:srgbClr val="04AFAF"/>
                </a:solidFill>
                <a:latin typeface="Comic Sans MS"/>
                <a:ea typeface="Comic Sans MS"/>
                <a:cs typeface="Comic Sans MS"/>
                <a:sym typeface="Comic Sans MS"/>
              </a:defRPr>
            </a:pPr>
            <a:r>
              <a:rPr dirty="0"/>
              <a:t>[Silvana:] “There must be some company behind it. [..] Which one is it?”</a:t>
            </a:r>
          </a:p>
          <a:p>
            <a:pPr marR="499154" defTabSz="688489">
              <a:spcBef>
                <a:spcPts val="1000"/>
              </a:spcBef>
              <a:defRPr sz="2600">
                <a:solidFill>
                  <a:srgbClr val="04AFAF"/>
                </a:solidFill>
                <a:latin typeface="Comic Sans MS"/>
                <a:ea typeface="Comic Sans MS"/>
                <a:cs typeface="Comic Sans MS"/>
                <a:sym typeface="Comic Sans MS"/>
              </a:defRPr>
            </a:pPr>
            <a:r>
              <a:rPr dirty="0"/>
              <a:t>[Leo:] “Okay”—hiding information can only be counterproductive—“CraftER.”</a:t>
            </a:r>
          </a:p>
          <a:p>
            <a:pPr marR="499154" defTabSz="688489">
              <a:spcBef>
                <a:spcPts val="2000"/>
              </a:spcBef>
              <a:defRPr sz="2600">
                <a:solidFill>
                  <a:srgbClr val="04AFAF"/>
                </a:solidFill>
                <a:latin typeface="Comic Sans MS"/>
                <a:ea typeface="Comic Sans MS"/>
                <a:cs typeface="Comic Sans MS"/>
                <a:sym typeface="Comic Sans MS"/>
              </a:defRPr>
            </a:pPr>
            <a:r>
              <a:rPr dirty="0"/>
              <a:t>“The ones who make more and more intelligent robots for ever-stupider humans … and now </a:t>
            </a:r>
            <a:r>
              <a:rPr u="sng" dirty="0"/>
              <a:t>you want to destroy our creativity</a:t>
            </a:r>
            <a:r>
              <a:rPr dirty="0"/>
              <a:t> by passing it on to robots?”</a:t>
            </a:r>
          </a:p>
          <a:p>
            <a:pPr marR="499154" defTabSz="688489">
              <a:spcBef>
                <a:spcPts val="1000"/>
              </a:spcBef>
              <a:defRPr sz="2600">
                <a:latin typeface="Comic Sans MS"/>
                <a:ea typeface="Comic Sans MS"/>
                <a:cs typeface="Comic Sans MS"/>
                <a:sym typeface="Comic Sans MS"/>
              </a:defRPr>
            </a:pPr>
            <a:r>
              <a:rPr dirty="0"/>
              <a:t>[Xis:] “… [ROBix] always has to know where I am. [..] how else will it keep an eye on me?”</a:t>
            </a:r>
          </a:p>
          <a:p>
            <a:pPr marR="499154" defTabSz="688489">
              <a:spcBef>
                <a:spcPts val="1000"/>
              </a:spcBef>
              <a:defRPr sz="2600">
                <a:latin typeface="Comic Sans MS"/>
                <a:ea typeface="Comic Sans MS"/>
                <a:cs typeface="Comic Sans MS"/>
                <a:sym typeface="Comic Sans MS"/>
              </a:defRPr>
            </a:pPr>
            <a:r>
              <a:rPr dirty="0"/>
              <a:t>[..] “But there’s no protection here! I can see there’s nothing, nothing”—she whimpers, terrified, stretching her arms out as if they too were part of the horror. “</a:t>
            </a:r>
            <a:r>
              <a:rPr u="sng" dirty="0"/>
              <a:t>I want ROBix right now. It’ll know what to do. I need to talk to it</a:t>
            </a:r>
            <a:r>
              <a:rPr dirty="0"/>
              <a:t> …”</a:t>
            </a:r>
          </a:p>
        </p:txBody>
      </p:sp>
      <p:sp>
        <p:nvSpPr>
          <p:cNvPr id="261" name="Shape 261"/>
          <p:cNvSpPr/>
          <p:nvPr/>
        </p:nvSpPr>
        <p:spPr>
          <a:xfrm>
            <a:off x="471401" y="333178"/>
            <a:ext cx="12149550"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4. Robots in education</a:t>
            </a:r>
            <a:r>
              <a:rPr b="1"/>
              <a:t> </a:t>
            </a:r>
          </a:p>
        </p:txBody>
      </p:sp>
      <p:sp>
        <p:nvSpPr>
          <p:cNvPr id="262" name="Shape 262"/>
          <p:cNvSpPr/>
          <p:nvPr/>
        </p:nvSpPr>
        <p:spPr>
          <a:xfrm>
            <a:off x="5831658" y="1298859"/>
            <a:ext cx="7164550"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Chapters 14/17/22 - Lu/Silvana/Leo/Xis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0">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60">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60">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2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471401" y="333178"/>
            <a:ext cx="12377865" cy="860195"/>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Can technological evolution be predicted?</a:t>
            </a:r>
          </a:p>
        </p:txBody>
      </p:sp>
      <p:sp>
        <p:nvSpPr>
          <p:cNvPr id="55" name="Shape 55"/>
          <p:cNvSpPr/>
          <p:nvPr/>
        </p:nvSpPr>
        <p:spPr>
          <a:xfrm>
            <a:off x="496677" y="2546870"/>
            <a:ext cx="11757446" cy="3975344"/>
          </a:xfrm>
          <a:prstGeom prst="rect">
            <a:avLst/>
          </a:prstGeom>
          <a:ln w="12700">
            <a:miter lim="400000"/>
          </a:ln>
          <a:extLst>
            <a:ext uri="{C572A759-6A51-4108-AA02-DFA0A04FC94B}">
              <ma14:wrappingTextBoxFlag xmlns="" xmlns:ma14="http://schemas.microsoft.com/office/mac/drawingml/2011/main" val="1"/>
            </a:ext>
          </a:extLst>
        </p:spPr>
        <p:txBody>
          <a:bodyPr lIns="56204" tIns="56204" rIns="56204" bIns="56204">
            <a:spAutoFit/>
          </a:bodyPr>
          <a:lstStyle/>
          <a:p>
            <a:pPr marL="473336" indent="-473336" defTabSz="631115">
              <a:lnSpc>
                <a:spcPct val="120000"/>
              </a:lnSpc>
              <a:spcBef>
                <a:spcPts val="2300"/>
              </a:spcBef>
              <a:defRPr sz="2800">
                <a:latin typeface="Arial"/>
                <a:ea typeface="Arial"/>
                <a:cs typeface="Arial"/>
                <a:sym typeface="Arial"/>
              </a:defRPr>
            </a:pPr>
            <a:r>
              <a:t>Methodological difficulties:</a:t>
            </a:r>
          </a:p>
          <a:p>
            <a:pPr marL="454024" lvl="1" indent="-454024" defTabSz="631115">
              <a:lnSpc>
                <a:spcPct val="120000"/>
              </a:lnSpc>
              <a:spcBef>
                <a:spcPts val="3600"/>
              </a:spcBef>
              <a:buClr>
                <a:srgbClr val="000000"/>
              </a:buClr>
              <a:buSzPct val="45000"/>
              <a:buFont typeface="Wingdings"/>
              <a:buChar char="●"/>
              <a:defRPr sz="2800">
                <a:latin typeface="Arial"/>
                <a:ea typeface="Arial"/>
                <a:cs typeface="Arial"/>
                <a:sym typeface="Arial"/>
              </a:defRPr>
            </a:pPr>
            <a:r>
              <a:t>Appearance of </a:t>
            </a:r>
            <a:r>
              <a:rPr b="1"/>
              <a:t>unforeseen uses for devices</a:t>
            </a:r>
            <a:r>
              <a:t> (Ihde, 2004)</a:t>
            </a:r>
          </a:p>
          <a:p>
            <a:pPr marL="454024" lvl="1" indent="-454024" defTabSz="631115">
              <a:lnSpc>
                <a:spcPct val="120000"/>
              </a:lnSpc>
              <a:spcBef>
                <a:spcPts val="2300"/>
              </a:spcBef>
              <a:buClr>
                <a:srgbClr val="000000"/>
              </a:buClr>
              <a:buSzPct val="45000"/>
              <a:buFont typeface="Wingdings"/>
              <a:buChar char="●"/>
              <a:defRPr sz="2800">
                <a:latin typeface="Arial"/>
                <a:ea typeface="Arial"/>
                <a:cs typeface="Arial"/>
                <a:sym typeface="Arial"/>
              </a:defRPr>
            </a:pPr>
            <a:r>
              <a:rPr b="1"/>
              <a:t>Limitations of language to describe the future</a:t>
            </a:r>
            <a:r>
              <a:t>: </a:t>
            </a:r>
            <a:r>
              <a:rPr i="1"/>
              <a:t>“it is through technique that we perceive the sea as navigable”</a:t>
            </a:r>
            <a:r>
              <a:t> (Heidegger)</a:t>
            </a:r>
          </a:p>
          <a:p>
            <a:pPr marL="454024" lvl="1" indent="-454024" defTabSz="631115">
              <a:lnSpc>
                <a:spcPct val="120000"/>
              </a:lnSpc>
              <a:spcBef>
                <a:spcPts val="2300"/>
              </a:spcBef>
              <a:buClr>
                <a:srgbClr val="000000"/>
              </a:buClr>
              <a:buSzPct val="45000"/>
              <a:buFont typeface="Wingdings"/>
              <a:buChar char="●"/>
              <a:defRPr sz="2800">
                <a:latin typeface="Arial"/>
                <a:ea typeface="Arial"/>
                <a:cs typeface="Arial"/>
                <a:sym typeface="Arial"/>
              </a:defRPr>
            </a:pPr>
            <a:r>
              <a:t>Cannot be studied separately from the socio-cultural context: </a:t>
            </a:r>
            <a:r>
              <a:rPr b="1"/>
              <a:t>Social construction of reality</a:t>
            </a:r>
            <a:r>
              <a:t> (Berger and Luckmann, 1966)</a:t>
            </a:r>
          </a:p>
        </p:txBody>
      </p:sp>
      <p:sp>
        <p:nvSpPr>
          <p:cNvPr id="56" name="Shape 56"/>
          <p:cNvSpPr/>
          <p:nvPr/>
        </p:nvSpPr>
        <p:spPr>
          <a:xfrm>
            <a:off x="8765271" y="7126126"/>
            <a:ext cx="3878398" cy="492925"/>
          </a:xfrm>
          <a:prstGeom prst="rect">
            <a:avLst/>
          </a:prstGeom>
          <a:ln w="12700">
            <a:miter lim="400000"/>
          </a:ln>
          <a:extLst>
            <a:ext uri="{C572A759-6A51-4108-AA02-DFA0A04FC94B}">
              <ma14:wrappingTextBoxFlag xmlns="" xmlns:ma14="http://schemas.microsoft.com/office/mac/drawingml/2011/main" val="1"/>
            </a:ext>
          </a:extLst>
        </p:spPr>
        <p:txBody>
          <a:bodyPr wrap="square" lIns="61199" tIns="61199" rIns="61199" bIns="61199">
            <a:spAutoFit/>
          </a:bodyPr>
          <a:lstStyle/>
          <a:p>
            <a:pPr defTabSz="1376978">
              <a:buFont typeface="Arial"/>
              <a:defRPr>
                <a:solidFill>
                  <a:srgbClr val="929292"/>
                </a:solidFill>
                <a:latin typeface="Arial"/>
                <a:ea typeface="Arial"/>
                <a:cs typeface="Arial"/>
                <a:sym typeface="Arial"/>
              </a:defRPr>
            </a:pPr>
            <a:r>
              <a:rPr dirty="0"/>
              <a:t>[Ballesté and Torras 2013]</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the epigraph and Chapter 14 in the novel</a:t>
            </a:r>
          </a:p>
        </p:txBody>
      </p:sp>
      <p:sp>
        <p:nvSpPr>
          <p:cNvPr id="265" name="Shape 265"/>
          <p:cNvSpPr/>
          <p:nvPr/>
        </p:nvSpPr>
        <p:spPr>
          <a:xfrm>
            <a:off x="498189" y="2286990"/>
            <a:ext cx="12642272" cy="666807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200"/>
              </a:spcBef>
              <a:tabLst>
                <a:tab pos="177800" algn="l"/>
                <a:tab pos="355600" algn="l"/>
              </a:tabLst>
              <a:defRPr sz="2600">
                <a:latin typeface="Arial"/>
                <a:ea typeface="Arial"/>
                <a:cs typeface="Arial"/>
                <a:sym typeface="Arial"/>
              </a:defRPr>
            </a:pPr>
            <a:r>
              <a:t>Telepresence or semi-autonomous robots to teach music or foreign languages are regarded as </a:t>
            </a:r>
            <a:r>
              <a:rPr u="sng"/>
              <a:t>useful aids in the classroom</a:t>
            </a:r>
            <a:r>
              <a:t> </a:t>
            </a:r>
            <a:r>
              <a:rPr>
                <a:solidFill>
                  <a:srgbClr val="929292"/>
                </a:solidFill>
              </a:rPr>
              <a:t>[Kanda </a:t>
            </a:r>
            <a:r>
              <a:rPr i="1">
                <a:solidFill>
                  <a:srgbClr val="929292"/>
                </a:solidFill>
              </a:rPr>
              <a:t>et al.</a:t>
            </a:r>
            <a:r>
              <a:rPr>
                <a:solidFill>
                  <a:srgbClr val="929292"/>
                </a:solidFill>
              </a:rPr>
              <a:t> 2004; Chang </a:t>
            </a:r>
            <a:r>
              <a:rPr i="1">
                <a:solidFill>
                  <a:srgbClr val="929292"/>
                </a:solidFill>
              </a:rPr>
              <a:t>et al.</a:t>
            </a:r>
            <a:r>
              <a:rPr>
                <a:solidFill>
                  <a:srgbClr val="929292"/>
                </a:solidFill>
              </a:rPr>
              <a:t> 2010]</a:t>
            </a:r>
            <a:r>
              <a:t>, as are educational robots for initiating children into programming or for enforcing teamwork to consolidate concepts from various disciplines </a:t>
            </a:r>
            <a:r>
              <a:rPr>
                <a:solidFill>
                  <a:srgbClr val="929292"/>
                </a:solidFill>
              </a:rPr>
              <a:t>[Mitnik </a:t>
            </a:r>
            <a:r>
              <a:rPr i="1">
                <a:solidFill>
                  <a:srgbClr val="929292"/>
                </a:solidFill>
              </a:rPr>
              <a:t>et al.</a:t>
            </a:r>
            <a:r>
              <a:rPr>
                <a:solidFill>
                  <a:srgbClr val="929292"/>
                </a:solidFill>
              </a:rPr>
              <a:t> 2008]</a:t>
            </a:r>
            <a:r>
              <a:t>.</a:t>
            </a:r>
          </a:p>
          <a:p>
            <a:pPr marR="331470" defTabSz="457200">
              <a:lnSpc>
                <a:spcPct val="120000"/>
              </a:lnSpc>
              <a:spcBef>
                <a:spcPts val="1800"/>
              </a:spcBef>
              <a:tabLst>
                <a:tab pos="177800" algn="l"/>
                <a:tab pos="355600" algn="l"/>
              </a:tabLst>
              <a:defRPr sz="2600">
                <a:latin typeface="Arial"/>
                <a:ea typeface="Arial"/>
                <a:cs typeface="Arial"/>
                <a:sym typeface="Arial"/>
              </a:defRPr>
            </a:pPr>
            <a:r>
              <a:t>Polemics arises when it comes to the transmission of cultural values and critical thinking. </a:t>
            </a:r>
            <a:r>
              <a:rPr u="sng"/>
              <a:t>How could a machine motivate students or provide personal moral example</a:t>
            </a:r>
            <a:r>
              <a:t> without the experiences of life? How will children learn to empathize and to reason, not just logically, but also emotionally?</a:t>
            </a:r>
          </a:p>
          <a:p>
            <a:pPr marR="331470" defTabSz="457200">
              <a:lnSpc>
                <a:spcPct val="120000"/>
              </a:lnSpc>
              <a:spcBef>
                <a:spcPts val="4000"/>
              </a:spcBef>
              <a:tabLst>
                <a:tab pos="177800" algn="l"/>
                <a:tab pos="355600" algn="l"/>
              </a:tabLst>
              <a:defRPr sz="2600" i="1">
                <a:latin typeface="Arial"/>
                <a:ea typeface="Arial"/>
                <a:cs typeface="Arial"/>
                <a:sym typeface="Arial"/>
              </a:defRPr>
            </a:pPr>
            <a:r>
              <a:t>«It is the relationships that we have constructed which in turn shape us»</a:t>
            </a:r>
          </a:p>
          <a:p>
            <a:pPr marR="331470" defTabSz="457200">
              <a:lnSpc>
                <a:spcPct val="120000"/>
              </a:lnSpc>
              <a:spcBef>
                <a:spcPts val="3400"/>
              </a:spcBef>
              <a:tabLst>
                <a:tab pos="177800" algn="l"/>
                <a:tab pos="355600" algn="l"/>
              </a:tabLst>
              <a:defRPr sz="2600">
                <a:latin typeface="Arial"/>
                <a:ea typeface="Arial"/>
                <a:cs typeface="Arial"/>
                <a:sym typeface="Arial"/>
              </a:defRPr>
            </a:pPr>
            <a:r>
              <a:t>Robot teachers and companions that we are constructing </a:t>
            </a:r>
            <a:r>
              <a:rPr u="sng"/>
              <a:t>will shape us and future generations</a:t>
            </a:r>
            <a:r>
              <a:t>.</a:t>
            </a:r>
          </a:p>
        </p:txBody>
      </p:sp>
      <p:sp>
        <p:nvSpPr>
          <p:cNvPr id="266" name="Shape 266"/>
          <p:cNvSpPr/>
          <p:nvPr/>
        </p:nvSpPr>
        <p:spPr>
          <a:xfrm>
            <a:off x="10188761" y="7347600"/>
            <a:ext cx="2318842"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[Solomon 1977]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5">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26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2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build="p" bldLvl="5" animBg="1" advAuto="0"/>
      <p:bldP spid="266"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498189" y="2032990"/>
            <a:ext cx="12422800" cy="7183513"/>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000"/>
              </a:spcBef>
              <a:tabLst>
                <a:tab pos="177800" algn="l"/>
                <a:tab pos="355600" algn="l"/>
              </a:tabLst>
              <a:defRPr sz="2600">
                <a:latin typeface="Arial"/>
                <a:ea typeface="Arial"/>
                <a:cs typeface="Arial"/>
                <a:sym typeface="Arial"/>
              </a:defRPr>
            </a:pPr>
            <a:r>
              <a:t>New educational technologies will help children develop new capacities, possibly to the detriment of others. Hence, </a:t>
            </a:r>
            <a:r>
              <a:rPr u="sng"/>
              <a:t>a gradual evolution</a:t>
            </a:r>
            <a:r>
              <a:t> of human thought, feelings and relationships will naturally and inescapably take place.</a:t>
            </a:r>
          </a:p>
          <a:p>
            <a:pPr marR="331470" defTabSz="457200">
              <a:lnSpc>
                <a:spcPct val="120000"/>
              </a:lnSpc>
              <a:spcBef>
                <a:spcPts val="1000"/>
              </a:spcBef>
              <a:tabLst>
                <a:tab pos="177800" algn="l"/>
                <a:tab pos="355600" algn="l"/>
              </a:tabLst>
              <a:defRPr sz="2600">
                <a:latin typeface="Arial"/>
                <a:ea typeface="Arial"/>
                <a:cs typeface="Arial"/>
                <a:sym typeface="Arial"/>
              </a:defRPr>
            </a:pPr>
            <a:r>
              <a:t>Since it would be inappropriate to conduct experiments on long-term care of children by robots, researchers are turning to developmental psychology to elucidate what a child needs for a successful relationship with a carer, and </a:t>
            </a:r>
            <a:r>
              <a:rPr u="sng"/>
              <a:t>what may cause attachment disorders</a:t>
            </a:r>
            <a:r>
              <a:t>.</a:t>
            </a:r>
          </a:p>
          <a:p>
            <a:pPr marR="331470" defTabSz="457200">
              <a:lnSpc>
                <a:spcPct val="120000"/>
              </a:lnSpc>
              <a:spcBef>
                <a:spcPts val="1000"/>
              </a:spcBef>
              <a:tabLst>
                <a:tab pos="177800" algn="l"/>
                <a:tab pos="355600" algn="l"/>
              </a:tabLst>
              <a:defRPr sz="2600">
                <a:latin typeface="Arial"/>
                <a:ea typeface="Arial"/>
                <a:cs typeface="Arial"/>
                <a:sym typeface="Arial"/>
              </a:defRPr>
            </a:pPr>
            <a:r>
              <a:t>The inappropriateness above should not open the door to such experimentation taking place uncontrolled and online in the homes of many incautious consumers, due to the pressure of the market.</a:t>
            </a:r>
          </a:p>
          <a:p>
            <a:pPr marR="331470" defTabSz="457200">
              <a:lnSpc>
                <a:spcPct val="120000"/>
              </a:lnSpc>
              <a:spcBef>
                <a:spcPts val="1000"/>
              </a:spcBef>
              <a:tabLst>
                <a:tab pos="177800" algn="l"/>
                <a:tab pos="355600" algn="l"/>
              </a:tabLst>
              <a:defRPr sz="2600">
                <a:latin typeface="Arial"/>
                <a:ea typeface="Arial"/>
                <a:cs typeface="Arial"/>
                <a:sym typeface="Arial"/>
              </a:defRPr>
            </a:pPr>
            <a:r>
              <a:t>There is </a:t>
            </a:r>
            <a:r>
              <a:rPr u="sng"/>
              <a:t>a long chain of responsibility</a:t>
            </a:r>
            <a:r>
              <a:t> from designers and producers, to public authorities and consumers, who should be able to distinguish robots stimulating the child’s best abilities from those just creating dependence, spoiling children or becoming a substitute for parenting.</a:t>
            </a:r>
          </a:p>
        </p:txBody>
      </p:sp>
      <p:sp>
        <p:nvSpPr>
          <p:cNvPr id="269" name="Shape 269"/>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4.2. Ethical background and discussion</a:t>
            </a:r>
          </a:p>
        </p:txBody>
      </p:sp>
      <p:sp>
        <p:nvSpPr>
          <p:cNvPr id="270" name="Shape 270"/>
          <p:cNvSpPr/>
          <p:nvPr/>
        </p:nvSpPr>
        <p:spPr>
          <a:xfrm>
            <a:off x="8277976" y="5202000"/>
            <a:ext cx="4342975"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[Sharkey and Sharkey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8">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70">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270">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26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build="p" bldLvl="5" animBg="1" advAuto="0"/>
      <p:bldP spid="270" grpId="2" build="p"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434689" y="2477456"/>
            <a:ext cx="12482744" cy="387272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2800">
                <a:latin typeface="Arial"/>
                <a:ea typeface="Arial"/>
                <a:cs typeface="Arial"/>
                <a:sym typeface="Arial"/>
              </a:defRPr>
            </a:pPr>
            <a:r>
              <a:t>4.A - Are there </a:t>
            </a:r>
            <a:r>
              <a:rPr u="sng"/>
              <a:t>limits</a:t>
            </a:r>
            <a:r>
              <a:t> to what a robot can teach?</a:t>
            </a:r>
          </a:p>
          <a:p>
            <a:pPr>
              <a:lnSpc>
                <a:spcPct val="120000"/>
              </a:lnSpc>
              <a:spcBef>
                <a:spcPts val="2000"/>
              </a:spcBef>
              <a:defRPr sz="2800">
                <a:latin typeface="Arial"/>
                <a:ea typeface="Arial"/>
                <a:cs typeface="Arial"/>
                <a:sym typeface="Arial"/>
              </a:defRPr>
            </a:pPr>
            <a:r>
              <a:t>4.B - Where is the boundary between helping and creating </a:t>
            </a:r>
            <a:r>
              <a:rPr u="sng"/>
              <a:t>dependency</a:t>
            </a:r>
            <a:r>
              <a:t>? </a:t>
            </a:r>
          </a:p>
          <a:p>
            <a:pPr lvl="3">
              <a:lnSpc>
                <a:spcPct val="120000"/>
              </a:lnSpc>
              <a:spcBef>
                <a:spcPts val="2000"/>
              </a:spcBef>
              <a:defRPr sz="2800">
                <a:latin typeface="Arial"/>
                <a:ea typeface="Arial"/>
                <a:cs typeface="Arial"/>
                <a:sym typeface="Arial"/>
              </a:defRPr>
            </a:pPr>
            <a:r>
              <a:t>4.C - Who should define the </a:t>
            </a:r>
            <a:r>
              <a:rPr u="sng"/>
              <a:t>values</a:t>
            </a:r>
            <a:r>
              <a:t> robot teachers would transmit and encourage?</a:t>
            </a:r>
          </a:p>
          <a:p>
            <a:pPr>
              <a:lnSpc>
                <a:spcPct val="120000"/>
              </a:lnSpc>
              <a:spcBef>
                <a:spcPts val="2000"/>
              </a:spcBef>
              <a:defRPr sz="2800">
                <a:latin typeface="Arial"/>
                <a:ea typeface="Arial"/>
                <a:cs typeface="Arial"/>
                <a:sym typeface="Arial"/>
              </a:defRPr>
            </a:pPr>
            <a:r>
              <a:t>4.D - What should the </a:t>
            </a:r>
            <a:r>
              <a:rPr u="sng"/>
              <a:t>relationship</a:t>
            </a:r>
            <a:r>
              <a:t> be between robot teachers and human teachers?</a:t>
            </a:r>
          </a:p>
        </p:txBody>
      </p:sp>
      <p:sp>
        <p:nvSpPr>
          <p:cNvPr id="273" name="Shape 273"/>
          <p:cNvSpPr/>
          <p:nvPr/>
        </p:nvSpPr>
        <p:spPr>
          <a:xfrm>
            <a:off x="471401" y="333178"/>
            <a:ext cx="1206199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498189" y="2159956"/>
            <a:ext cx="12650889" cy="694456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b="1"/>
              <a:t>Cognitive + social competences</a:t>
            </a:r>
          </a:p>
          <a:p>
            <a:pPr>
              <a:lnSpc>
                <a:spcPct val="120000"/>
              </a:lnSpc>
              <a:spcBef>
                <a:spcPts val="500"/>
              </a:spcBef>
              <a:defRPr sz="2600">
                <a:latin typeface="Arial"/>
                <a:ea typeface="Arial"/>
                <a:cs typeface="Arial"/>
                <a:sym typeface="Arial"/>
              </a:defRPr>
            </a:pPr>
            <a:r>
              <a:t>In an experiment, «the robot was not only able to guide the team of students to pursue a common goal, but it was also able to provide unique capabilities to each student, fostering collaboration and inhibiting free-riding behaviors». </a:t>
            </a:r>
          </a:p>
          <a:p>
            <a:pPr>
              <a:lnSpc>
                <a:spcPct val="120000"/>
              </a:lnSpc>
              <a:spcBef>
                <a:spcPts val="1200"/>
              </a:spcBef>
              <a:defRPr sz="100">
                <a:latin typeface="Arial"/>
                <a:ea typeface="Arial"/>
                <a:cs typeface="Arial"/>
                <a:sym typeface="Arial"/>
              </a:defRPr>
            </a:pPr>
            <a:endParaRPr/>
          </a:p>
          <a:p>
            <a:pPr>
              <a:lnSpc>
                <a:spcPct val="120000"/>
              </a:lnSpc>
              <a:spcBef>
                <a:spcPts val="500"/>
              </a:spcBef>
              <a:defRPr sz="2600">
                <a:latin typeface="Arial"/>
                <a:ea typeface="Arial"/>
                <a:cs typeface="Arial"/>
                <a:sym typeface="Arial"/>
              </a:defRPr>
            </a:pPr>
            <a:r>
              <a:rPr u="sng"/>
              <a:t>Useful features of robot teachers</a:t>
            </a:r>
            <a:r>
              <a:t>:</a:t>
            </a:r>
            <a:endParaRPr u="sng"/>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individualized assistance </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long and detailed learning traces</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nudging to favor socialization </a:t>
            </a:r>
          </a:p>
          <a:p>
            <a:pPr marR="331470" defTabSz="457200">
              <a:lnSpc>
                <a:spcPct val="120000"/>
              </a:lnSpc>
              <a:tabLst>
                <a:tab pos="177800" algn="l"/>
                <a:tab pos="355600" algn="l"/>
              </a:tabLst>
              <a:defRPr sz="3000">
                <a:latin typeface="Arial"/>
                <a:ea typeface="Arial"/>
                <a:cs typeface="Arial"/>
                <a:sym typeface="Arial"/>
              </a:defRPr>
            </a:pPr>
            <a:endParaRPr/>
          </a:p>
          <a:p>
            <a:pPr marR="331470" defTabSz="457200">
              <a:lnSpc>
                <a:spcPct val="120000"/>
              </a:lnSpc>
              <a:tabLst>
                <a:tab pos="177800" algn="l"/>
                <a:tab pos="355600" algn="l"/>
              </a:tabLst>
              <a:defRPr sz="2600">
                <a:latin typeface="Arial"/>
                <a:ea typeface="Arial"/>
                <a:cs typeface="Arial"/>
                <a:sym typeface="Arial"/>
              </a:defRPr>
            </a:pPr>
            <a:r>
              <a:t>More </a:t>
            </a:r>
            <a:r>
              <a:rPr u="sng"/>
              <a:t>risks</a:t>
            </a:r>
            <a:r>
              <a:t>: not acquiring knowledge and reasoning, but relying on large databases.</a:t>
            </a:r>
          </a:p>
          <a:p>
            <a:pPr marR="331470" defTabSz="457200">
              <a:lnSpc>
                <a:spcPct val="120000"/>
              </a:lnSpc>
              <a:tabLst>
                <a:tab pos="177800" algn="l"/>
                <a:tab pos="355600" algn="l"/>
              </a:tabLst>
              <a:defRPr sz="3200">
                <a:latin typeface="Arial"/>
                <a:ea typeface="Arial"/>
                <a:cs typeface="Arial"/>
                <a:sym typeface="Arial"/>
              </a:defRPr>
            </a:pPr>
            <a:endParaRPr/>
          </a:p>
          <a:p>
            <a:pPr marR="331470" defTabSz="457200">
              <a:lnSpc>
                <a:spcPct val="120000"/>
              </a:lnSpc>
              <a:tabLst>
                <a:tab pos="177800" algn="l"/>
                <a:tab pos="355600" algn="l"/>
              </a:tabLst>
              <a:defRPr sz="2600">
                <a:solidFill>
                  <a:srgbClr val="04AFAF"/>
                </a:solidFill>
                <a:latin typeface="Arial"/>
                <a:ea typeface="Arial"/>
                <a:cs typeface="Arial"/>
                <a:sym typeface="Arial"/>
              </a:defRPr>
            </a:pPr>
            <a:r>
              <a:rPr b="1" i="1"/>
              <a:t>Celia</a:t>
            </a:r>
            <a:r>
              <a:t> concludes that </a:t>
            </a:r>
            <a:r>
              <a:rPr b="1" i="1"/>
              <a:t>EDUsys</a:t>
            </a:r>
            <a:r>
              <a:t> has problems programming her education because she reacts differently than kids that are around those days.</a:t>
            </a:r>
          </a:p>
        </p:txBody>
      </p:sp>
      <p:sp>
        <p:nvSpPr>
          <p:cNvPr id="276" name="Shape 276"/>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a:lnSpc>
                <a:spcPct val="170000"/>
              </a:lnSpc>
              <a:defRPr sz="3000">
                <a:solidFill>
                  <a:srgbClr val="04AFAF"/>
                </a:solidFill>
              </a:defRPr>
            </a:pPr>
            <a:r>
              <a:rPr>
                <a:latin typeface="Arial"/>
                <a:ea typeface="Arial"/>
                <a:cs typeface="Arial"/>
                <a:sym typeface="Arial"/>
              </a:rPr>
              <a:t>4.A - Are there limits to what a robot can teach?</a:t>
            </a:r>
          </a:p>
        </p:txBody>
      </p:sp>
      <p:sp>
        <p:nvSpPr>
          <p:cNvPr id="277" name="Shape 277"/>
          <p:cNvSpPr/>
          <p:nvPr/>
        </p:nvSpPr>
        <p:spPr>
          <a:xfrm>
            <a:off x="9927159" y="4254512"/>
            <a:ext cx="2714219"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[Mitnik </a:t>
            </a:r>
            <a:r>
              <a:rPr i="1"/>
              <a:t>et al.</a:t>
            </a:r>
            <a:r>
              <a:t> 2008]</a:t>
            </a:r>
          </a:p>
        </p:txBody>
      </p:sp>
      <p:sp>
        <p:nvSpPr>
          <p:cNvPr id="278" name="Shape 278"/>
          <p:cNvSpPr/>
          <p:nvPr/>
        </p:nvSpPr>
        <p:spPr>
          <a:xfrm>
            <a:off x="10720367" y="7500894"/>
            <a:ext cx="1984588"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a:t>
            </a:r>
            <a:r>
              <a:rPr dirty="0" err="1"/>
              <a:t>Turkle</a:t>
            </a:r>
            <a:r>
              <a:rPr dirty="0"/>
              <a:t> 2010]</a:t>
            </a:r>
          </a:p>
        </p:txBody>
      </p:sp>
      <p:sp>
        <p:nvSpPr>
          <p:cNvPr id="279" name="Shape 279"/>
          <p:cNvSpPr/>
          <p:nvPr/>
        </p:nvSpPr>
        <p:spPr>
          <a:xfrm>
            <a:off x="6501095" y="4413456"/>
            <a:ext cx="6203860" cy="2259766"/>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p>
            <a:pPr>
              <a:lnSpc>
                <a:spcPct val="120000"/>
              </a:lnSpc>
              <a:spcBef>
                <a:spcPts val="500"/>
              </a:spcBef>
              <a:defRPr sz="2600">
                <a:latin typeface="Arial"/>
                <a:ea typeface="Arial"/>
                <a:cs typeface="Arial"/>
                <a:sym typeface="Arial"/>
              </a:defRPr>
            </a:pPr>
            <a:r>
              <a:rPr u="sng"/>
              <a:t>Risks of robot toys</a:t>
            </a:r>
            <a:r>
              <a:t>:</a:t>
            </a:r>
            <a:endParaRPr u="sng"/>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loss of touch with the real world</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confusion between natural and artificial</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confusion between real and imaginary </a:t>
            </a:r>
          </a:p>
        </p:txBody>
      </p:sp>
      <p:sp>
        <p:nvSpPr>
          <p:cNvPr id="280" name="Shape 280"/>
          <p:cNvSpPr/>
          <p:nvPr/>
        </p:nvSpPr>
        <p:spPr>
          <a:xfrm>
            <a:off x="8564514" y="6431443"/>
            <a:ext cx="4140441"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a:t>
            </a:r>
            <a:r>
              <a:rPr dirty="0" err="1"/>
              <a:t>Veruggio</a:t>
            </a:r>
            <a:r>
              <a:rPr dirty="0"/>
              <a:t> and </a:t>
            </a:r>
            <a:r>
              <a:rPr dirty="0" err="1"/>
              <a:t>Operto</a:t>
            </a:r>
            <a:r>
              <a:rPr dirty="0"/>
              <a:t> 2008]</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5">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77">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277">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27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7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75">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275">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275">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27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3" nodeType="clickEffect">
                                  <p:stCondLst>
                                    <p:cond delay="0"/>
                                  </p:stCondLst>
                                  <p:iterate>
                                    <p:tmAbs val="0"/>
                                  </p:iterate>
                                  <p:childTnLst>
                                    <p:set>
                                      <p:cBhvr>
                                        <p:cTn id="40" fill="hold"/>
                                        <p:tgtEl>
                                          <p:spTgt spid="279"/>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4" nodeType="afterEffect">
                                  <p:stCondLst>
                                    <p:cond delay="0"/>
                                  </p:stCondLst>
                                  <p:iterate>
                                    <p:tmAbs val="0"/>
                                  </p:iterate>
                                  <p:childTnLst>
                                    <p:set>
                                      <p:cBhvr>
                                        <p:cTn id="43" fill="hold"/>
                                        <p:tgtEl>
                                          <p:spTgt spid="280">
                                            <p:bg/>
                                          </p:spTgt>
                                        </p:tgtEl>
                                        <p:attrNameLst>
                                          <p:attrName>style.visibility</p:attrName>
                                        </p:attrNameLst>
                                      </p:cBhvr>
                                      <p:to>
                                        <p:strVal val="visible"/>
                                      </p:to>
                                    </p:set>
                                  </p:childTnLst>
                                </p:cTn>
                              </p:par>
                              <p:par>
                                <p:cTn id="44" presetID="1" presetClass="entr" presetSubtype="0" fill="hold" grpId="4" nodeType="withEffect">
                                  <p:stCondLst>
                                    <p:cond delay="0"/>
                                  </p:stCondLst>
                                  <p:iterate>
                                    <p:tmAbs val="0"/>
                                  </p:iterate>
                                  <p:childTnLst>
                                    <p:set>
                                      <p:cBhvr>
                                        <p:cTn id="45" fill="hold"/>
                                        <p:tgtEl>
                                          <p:spTgt spid="280">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 nodeType="clickEffect">
                                  <p:stCondLst>
                                    <p:cond delay="0"/>
                                  </p:stCondLst>
                                  <p:iterate>
                                    <p:tmAbs val="0"/>
                                  </p:iterate>
                                  <p:childTnLst>
                                    <p:set>
                                      <p:cBhvr>
                                        <p:cTn id="49" fill="hold"/>
                                        <p:tgtEl>
                                          <p:spTgt spid="275">
                                            <p:txEl>
                                              <p:pRg st="8" end="8"/>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5" nodeType="afterEffect">
                                  <p:stCondLst>
                                    <p:cond delay="0"/>
                                  </p:stCondLst>
                                  <p:iterate>
                                    <p:tmAbs val="0"/>
                                  </p:iterate>
                                  <p:childTnLst>
                                    <p:set>
                                      <p:cBhvr>
                                        <p:cTn id="52" fill="hold"/>
                                        <p:tgtEl>
                                          <p:spTgt spid="2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1" nodeType="afterEffect">
                                  <p:stCondLst>
                                    <p:cond delay="0"/>
                                  </p:stCondLst>
                                  <p:iterate>
                                    <p:tmAbs val="0"/>
                                  </p:iterate>
                                  <p:childTnLst>
                                    <p:set>
                                      <p:cBhvr>
                                        <p:cTn id="55" fill="hold"/>
                                        <p:tgtEl>
                                          <p:spTgt spid="275">
                                            <p:txEl>
                                              <p:pRg st="9" end="9"/>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iterate>
                                    <p:tmAbs val="0"/>
                                  </p:iterate>
                                  <p:childTnLst>
                                    <p:set>
                                      <p:cBhvr>
                                        <p:cTn id="59" fill="hold"/>
                                        <p:tgtEl>
                                          <p:spTgt spid="2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build="p" bldLvl="5" animBg="1" advAuto="0"/>
      <p:bldP spid="277" grpId="2" build="p" animBg="1" advAuto="0"/>
      <p:bldP spid="278" grpId="5" animBg="1" advAuto="0"/>
      <p:bldP spid="279" grpId="3" animBg="1" advAuto="0"/>
      <p:bldP spid="280" grpId="4" build="p"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498189" y="2159956"/>
            <a:ext cx="12369051" cy="706741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b="1"/>
              <a:t>Social skills + emotions</a:t>
            </a:r>
          </a:p>
          <a:p>
            <a:pPr>
              <a:lnSpc>
                <a:spcPct val="120000"/>
              </a:lnSpc>
              <a:spcBef>
                <a:spcPts val="1200"/>
              </a:spcBef>
              <a:defRPr sz="2600">
                <a:latin typeface="Arial"/>
                <a:ea typeface="Arial"/>
                <a:cs typeface="Arial"/>
                <a:sym typeface="Arial"/>
              </a:defRPr>
            </a:pPr>
            <a:r>
              <a:t>Inappropriate and exclusive care of a child by a robot could lead to behavior indicative of Reactive Attachment Disorder (RAD):</a:t>
            </a:r>
            <a:endParaRPr u="sng"/>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failure to appropriately initiate or respond to social encounters</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t>indiscriminate sociability or diffuse attachment.</a:t>
            </a:r>
          </a:p>
          <a:p>
            <a:pPr marR="331470" defTabSz="457200">
              <a:lnSpc>
                <a:spcPct val="120000"/>
              </a:lnSpc>
              <a:tabLst>
                <a:tab pos="177800" algn="l"/>
                <a:tab pos="355600" algn="l"/>
              </a:tabLst>
              <a:defRPr sz="1600">
                <a:latin typeface="Arial"/>
                <a:ea typeface="Arial"/>
                <a:cs typeface="Arial"/>
                <a:sym typeface="Arial"/>
              </a:defRPr>
            </a:pPr>
            <a:endParaRPr/>
          </a:p>
          <a:p>
            <a:pPr marR="331470" defTabSz="457200">
              <a:lnSpc>
                <a:spcPct val="120000"/>
              </a:lnSpc>
              <a:tabLst>
                <a:tab pos="177800" algn="l"/>
                <a:tab pos="355600" algn="l"/>
              </a:tabLst>
              <a:defRPr sz="2600">
                <a:solidFill>
                  <a:srgbClr val="04AFAF"/>
                </a:solidFill>
                <a:latin typeface="Arial"/>
                <a:ea typeface="Arial"/>
                <a:cs typeface="Arial"/>
                <a:sym typeface="Arial"/>
              </a:defRPr>
            </a:pPr>
            <a:r>
              <a:rPr b="1" i="1"/>
              <a:t>Xis</a:t>
            </a:r>
            <a:r>
              <a:t> shows signs of suffering from RAD.</a:t>
            </a:r>
          </a:p>
          <a:p>
            <a:pPr marR="331470" defTabSz="457200">
              <a:lnSpc>
                <a:spcPct val="120000"/>
              </a:lnSpc>
              <a:tabLst>
                <a:tab pos="177800" algn="l"/>
                <a:tab pos="355600" algn="l"/>
              </a:tabLst>
              <a:defRPr sz="1600">
                <a:latin typeface="Arial"/>
                <a:ea typeface="Arial"/>
                <a:cs typeface="Arial"/>
                <a:sym typeface="Arial"/>
              </a:defRPr>
            </a:pPr>
            <a:endParaRPr/>
          </a:p>
          <a:p>
            <a:pPr marR="331470" defTabSz="457200">
              <a:lnSpc>
                <a:spcPct val="120000"/>
              </a:lnSpc>
              <a:tabLst>
                <a:tab pos="177800" algn="l"/>
                <a:tab pos="355600" algn="l"/>
              </a:tabLst>
              <a:defRPr sz="2600">
                <a:latin typeface="Arial"/>
                <a:ea typeface="Arial"/>
                <a:cs typeface="Arial"/>
                <a:sym typeface="Arial"/>
              </a:defRPr>
            </a:pPr>
            <a:r>
              <a:t>Children interacting too much with machines at early stages and deprived of human care may not develop empathy towards others and won’t be able to interpret other people’s feelings.</a:t>
            </a:r>
          </a:p>
          <a:p>
            <a:pPr marR="331470" defTabSz="457200">
              <a:lnSpc>
                <a:spcPct val="120000"/>
              </a:lnSpc>
              <a:tabLst>
                <a:tab pos="177800" algn="l"/>
                <a:tab pos="355600" algn="l"/>
              </a:tabLst>
              <a:defRPr sz="1600">
                <a:latin typeface="Arial"/>
                <a:ea typeface="Arial"/>
                <a:cs typeface="Arial"/>
                <a:sym typeface="Arial"/>
              </a:defRPr>
            </a:pPr>
            <a:endParaRPr/>
          </a:p>
          <a:p>
            <a:pPr marR="331470" defTabSz="457200">
              <a:lnSpc>
                <a:spcPct val="120000"/>
              </a:lnSpc>
              <a:tabLst>
                <a:tab pos="177800" algn="l"/>
                <a:tab pos="355600" algn="l"/>
              </a:tabLst>
              <a:defRPr sz="2600">
                <a:solidFill>
                  <a:srgbClr val="04AFAF"/>
                </a:solidFill>
                <a:latin typeface="Arial"/>
                <a:ea typeface="Arial"/>
                <a:cs typeface="Arial"/>
                <a:sym typeface="Arial"/>
              </a:defRPr>
            </a:pPr>
            <a:r>
              <a:t>At </a:t>
            </a:r>
            <a:r>
              <a:rPr b="1" i="1"/>
              <a:t>Celia</a:t>
            </a:r>
            <a:r>
              <a:t>’s school, students are subject to an extreme, mechanical form of socialization training, which seeks to trigger a proper automatic reaction in front of people, thus emptying the encounter of any feelings or deep connection.</a:t>
            </a:r>
          </a:p>
        </p:txBody>
      </p:sp>
      <p:sp>
        <p:nvSpPr>
          <p:cNvPr id="283" name="Shape 283"/>
          <p:cNvSpPr/>
          <p:nvPr/>
        </p:nvSpPr>
        <p:spPr>
          <a:xfrm>
            <a:off x="471401" y="333178"/>
            <a:ext cx="12061998"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a:lnSpc>
                <a:spcPct val="170000"/>
              </a:lnSpc>
              <a:defRPr sz="3000">
                <a:solidFill>
                  <a:srgbClr val="04AFAF"/>
                </a:solidFill>
              </a:defRPr>
            </a:pPr>
            <a:r>
              <a:rPr>
                <a:latin typeface="Arial"/>
                <a:ea typeface="Arial"/>
                <a:cs typeface="Arial"/>
                <a:sym typeface="Arial"/>
              </a:rPr>
              <a:t>4.A - Are there limits to what a robot can teach? (cont.)</a:t>
            </a:r>
          </a:p>
        </p:txBody>
      </p:sp>
      <p:sp>
        <p:nvSpPr>
          <p:cNvPr id="284" name="Shape 284"/>
          <p:cNvSpPr/>
          <p:nvPr/>
        </p:nvSpPr>
        <p:spPr>
          <a:xfrm>
            <a:off x="8502454" y="4597400"/>
            <a:ext cx="4184316"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[Sharkey and Sharkey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82">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282">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2" nodeType="afterEffect">
                                  <p:stCondLst>
                                    <p:cond delay="0"/>
                                  </p:stCondLst>
                                  <p:iterate>
                                    <p:tmAbs val="0"/>
                                  </p:iterate>
                                  <p:childTnLst>
                                    <p:set>
                                      <p:cBhvr>
                                        <p:cTn id="22" fill="hold"/>
                                        <p:tgtEl>
                                          <p:spTgt spid="284">
                                            <p:bg/>
                                          </p:spTgt>
                                        </p:tgtEl>
                                        <p:attrNameLst>
                                          <p:attrName>style.visibility</p:attrName>
                                        </p:attrNameLst>
                                      </p:cBhvr>
                                      <p:to>
                                        <p:strVal val="visible"/>
                                      </p:to>
                                    </p:set>
                                  </p:childTnLst>
                                </p:cTn>
                              </p:par>
                              <p:par>
                                <p:cTn id="23" presetID="1" presetClass="entr" presetSubtype="0" fill="hold" grpId="2" nodeType="withEffect">
                                  <p:stCondLst>
                                    <p:cond delay="0"/>
                                  </p:stCondLst>
                                  <p:iterate>
                                    <p:tmAbs val="0"/>
                                  </p:iterate>
                                  <p:childTnLst>
                                    <p:set>
                                      <p:cBhvr>
                                        <p:cTn id="24" fill="hold"/>
                                        <p:tgtEl>
                                          <p:spTgt spid="284">
                                            <p:txEl>
                                              <p:pRg st="0" end="0"/>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8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282">
                                            <p:txEl>
                                              <p:pRg st="5" end="5"/>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 nodeType="afterEffect">
                                  <p:stCondLst>
                                    <p:cond delay="0"/>
                                  </p:stCondLst>
                                  <p:iterate>
                                    <p:tmAbs val="0"/>
                                  </p:iterate>
                                  <p:childTnLst>
                                    <p:set>
                                      <p:cBhvr>
                                        <p:cTn id="34" fill="hold"/>
                                        <p:tgtEl>
                                          <p:spTgt spid="28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282">
                                            <p:txEl>
                                              <p:pRg st="7" end="7"/>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p:tmAbs val="0"/>
                                  </p:iterate>
                                  <p:childTnLst>
                                    <p:set>
                                      <p:cBhvr>
                                        <p:cTn id="41" fill="hold"/>
                                        <p:tgtEl>
                                          <p:spTgt spid="282">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 nodeType="clickEffect">
                                  <p:stCondLst>
                                    <p:cond delay="0"/>
                                  </p:stCondLst>
                                  <p:iterate>
                                    <p:tmAbs val="0"/>
                                  </p:iterate>
                                  <p:childTnLst>
                                    <p:set>
                                      <p:cBhvr>
                                        <p:cTn id="45" fill="hold"/>
                                        <p:tgtEl>
                                          <p:spTgt spid="28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build="p" bldLvl="5" animBg="1" advAuto="0"/>
      <p:bldP spid="284" grpId="2" build="p"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566277" y="2036576"/>
            <a:ext cx="12650889" cy="714067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500"/>
              </a:spcBef>
              <a:defRPr sz="2600" b="1">
                <a:latin typeface="Arial"/>
                <a:ea typeface="Arial"/>
                <a:cs typeface="Arial"/>
                <a:sym typeface="Arial"/>
              </a:defRPr>
            </a:pPr>
            <a:r>
              <a:t>Protection vs Autonomy</a:t>
            </a:r>
          </a:p>
          <a:p>
            <a:pPr>
              <a:lnSpc>
                <a:spcPct val="120000"/>
              </a:lnSpc>
              <a:spcBef>
                <a:spcPts val="500"/>
              </a:spcBef>
              <a:defRPr sz="2600">
                <a:latin typeface="Arial"/>
                <a:ea typeface="Arial"/>
                <a:cs typeface="Arial"/>
                <a:sym typeface="Arial"/>
              </a:defRPr>
            </a:pPr>
            <a:r>
              <a:t>«If a child was about to run across the road into heavy oncoming traffic and a robot could stop her, should it not do so?» </a:t>
            </a:r>
          </a:p>
          <a:p>
            <a:pPr>
              <a:lnSpc>
                <a:spcPct val="120000"/>
              </a:lnSpc>
              <a:spcBef>
                <a:spcPts val="500"/>
              </a:spcBef>
              <a:defRPr sz="2600">
                <a:latin typeface="Arial"/>
                <a:ea typeface="Arial"/>
                <a:cs typeface="Arial"/>
                <a:sym typeface="Arial"/>
              </a:defRPr>
            </a:pPr>
            <a:r>
              <a:t>In less extreme cases, </a:t>
            </a:r>
            <a:r>
              <a:rPr u="sng"/>
              <a:t>risks need to be taken</a:t>
            </a:r>
            <a:r>
              <a:t> for kids to acquire a sense of danger and be able to learn to take care of themselves. </a:t>
            </a:r>
          </a:p>
          <a:p>
            <a:pPr>
              <a:lnSpc>
                <a:spcPct val="120000"/>
              </a:lnSpc>
              <a:spcBef>
                <a:spcPts val="500"/>
              </a:spcBef>
              <a:defRPr sz="200">
                <a:latin typeface="Arial"/>
                <a:ea typeface="Arial"/>
                <a:cs typeface="Arial"/>
                <a:sym typeface="Arial"/>
              </a:defRPr>
            </a:pPr>
            <a:endParaRPr/>
          </a:p>
          <a:p>
            <a:pPr>
              <a:lnSpc>
                <a:spcPct val="120000"/>
              </a:lnSpc>
              <a:defRPr sz="2600">
                <a:solidFill>
                  <a:srgbClr val="04AFAF"/>
                </a:solidFill>
                <a:latin typeface="Arial"/>
                <a:ea typeface="Arial"/>
                <a:cs typeface="Arial"/>
                <a:sym typeface="Arial"/>
              </a:defRPr>
            </a:pPr>
            <a:r>
              <a:rPr b="1" i="1"/>
              <a:t>Xis</a:t>
            </a:r>
            <a:r>
              <a:t> has a complete dependency on </a:t>
            </a:r>
            <a:r>
              <a:rPr b="1" i="1"/>
              <a:t>ROBix</a:t>
            </a:r>
            <a:r>
              <a:t> as she needs to be watched out all the time by it, which always knows what to do and will free her of all potential dangers.</a:t>
            </a:r>
          </a:p>
          <a:p>
            <a:pPr>
              <a:lnSpc>
                <a:spcPct val="120000"/>
              </a:lnSpc>
              <a:spcBef>
                <a:spcPts val="1000"/>
              </a:spcBef>
              <a:defRPr sz="2600">
                <a:latin typeface="Arial"/>
                <a:ea typeface="Arial"/>
                <a:cs typeface="Arial"/>
                <a:sym typeface="Arial"/>
              </a:defRPr>
            </a:pPr>
            <a:r>
              <a:t>Junior Companion sounds like Big Brother watching you, raising </a:t>
            </a:r>
            <a:r>
              <a:rPr u="sng"/>
              <a:t>privacy issues</a:t>
            </a:r>
            <a:r>
              <a:t> and questioning </a:t>
            </a:r>
            <a:r>
              <a:rPr u="sng"/>
              <a:t>children’s feelings</a:t>
            </a:r>
            <a:r>
              <a:t> if their parents knew always what they were doing.</a:t>
            </a:r>
          </a:p>
          <a:p>
            <a:pPr>
              <a:lnSpc>
                <a:spcPct val="120000"/>
              </a:lnSpc>
              <a:spcBef>
                <a:spcPts val="500"/>
              </a:spcBef>
              <a:defRPr sz="1200">
                <a:latin typeface="Arial"/>
                <a:ea typeface="Arial"/>
                <a:cs typeface="Arial"/>
                <a:sym typeface="Arial"/>
              </a:defRPr>
            </a:pPr>
            <a:endParaRPr/>
          </a:p>
          <a:p>
            <a:pPr>
              <a:lnSpc>
                <a:spcPct val="120000"/>
              </a:lnSpc>
              <a:spcBef>
                <a:spcPts val="1000"/>
              </a:spcBef>
              <a:defRPr sz="2600">
                <a:solidFill>
                  <a:srgbClr val="04AFAF"/>
                </a:solidFill>
                <a:latin typeface="Arial"/>
                <a:ea typeface="Arial"/>
                <a:cs typeface="Arial"/>
                <a:sym typeface="Arial"/>
              </a:defRPr>
            </a:pPr>
            <a:r>
              <a:rPr b="1" i="1"/>
              <a:t>Lu</a:t>
            </a:r>
            <a:r>
              <a:t> takes for granted that parents have the right to constantly monitor their children, which may </a:t>
            </a:r>
            <a:r>
              <a:rPr u="sng"/>
              <a:t>impair their decision-making abilities</a:t>
            </a:r>
            <a:r>
              <a:t>, and she further encourages </a:t>
            </a:r>
            <a:r>
              <a:rPr u="sng"/>
              <a:t>dependency</a:t>
            </a:r>
            <a:r>
              <a:t> by telling </a:t>
            </a:r>
            <a:r>
              <a:rPr b="1" i="1"/>
              <a:t>Silvana</a:t>
            </a:r>
            <a:r>
              <a:t> that she should teach </a:t>
            </a:r>
            <a:r>
              <a:rPr b="1" i="1"/>
              <a:t>Celia</a:t>
            </a:r>
            <a:r>
              <a:t> and </a:t>
            </a:r>
            <a:r>
              <a:rPr b="1" i="1"/>
              <a:t>ROBbie</a:t>
            </a:r>
            <a:r>
              <a:t> as a team, so that the robot learns to cover up the flaws of the girl.</a:t>
            </a:r>
          </a:p>
        </p:txBody>
      </p:sp>
      <p:sp>
        <p:nvSpPr>
          <p:cNvPr id="287" name="Shape 287"/>
          <p:cNvSpPr/>
          <p:nvPr/>
        </p:nvSpPr>
        <p:spPr>
          <a:xfrm>
            <a:off x="10835389" y="6684876"/>
            <a:ext cx="180638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[Wilks 2010]</a:t>
            </a:r>
          </a:p>
        </p:txBody>
      </p:sp>
      <p:sp>
        <p:nvSpPr>
          <p:cNvPr id="288" name="Shape 288"/>
          <p:cNvSpPr/>
          <p:nvPr/>
        </p:nvSpPr>
        <p:spPr>
          <a:xfrm>
            <a:off x="471401" y="333178"/>
            <a:ext cx="12434241"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4.B - Where is the boundary between helping and creating dependency?</a:t>
            </a:r>
          </a:p>
        </p:txBody>
      </p:sp>
      <p:sp>
        <p:nvSpPr>
          <p:cNvPr id="289" name="Shape 289"/>
          <p:cNvSpPr/>
          <p:nvPr/>
        </p:nvSpPr>
        <p:spPr>
          <a:xfrm>
            <a:off x="8436175" y="4228058"/>
            <a:ext cx="420559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[Sharkey and Sharkey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8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2" nodeType="afterEffect">
                                  <p:stCondLst>
                                    <p:cond delay="0"/>
                                  </p:stCondLst>
                                  <p:iterate>
                                    <p:tmAbs val="0"/>
                                  </p:iterate>
                                  <p:childTnLst>
                                    <p:set>
                                      <p:cBhvr>
                                        <p:cTn id="18" fill="hold"/>
                                        <p:tgtEl>
                                          <p:spTgt spid="289">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289">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28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28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286">
                                            <p:txEl>
                                              <p:pRg st="5" end="5"/>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3" nodeType="afterEffect">
                                  <p:stCondLst>
                                    <p:cond delay="0"/>
                                  </p:stCondLst>
                                  <p:iterate>
                                    <p:tmAbs val="0"/>
                                  </p:iterate>
                                  <p:childTnLst>
                                    <p:set>
                                      <p:cBhvr>
                                        <p:cTn id="34" fill="hold"/>
                                        <p:tgtEl>
                                          <p:spTgt spid="287">
                                            <p:bg/>
                                          </p:spTgt>
                                        </p:tgtEl>
                                        <p:attrNameLst>
                                          <p:attrName>style.visibility</p:attrName>
                                        </p:attrNameLst>
                                      </p:cBhvr>
                                      <p:to>
                                        <p:strVal val="visible"/>
                                      </p:to>
                                    </p:set>
                                  </p:childTnLst>
                                </p:cTn>
                              </p:par>
                              <p:par>
                                <p:cTn id="35" presetID="1" presetClass="entr" presetSubtype="0" fill="hold" grpId="3" nodeType="withEffect">
                                  <p:stCondLst>
                                    <p:cond delay="0"/>
                                  </p:stCondLst>
                                  <p:iterate>
                                    <p:tmAbs val="0"/>
                                  </p:iterate>
                                  <p:childTnLst>
                                    <p:set>
                                      <p:cBhvr>
                                        <p:cTn id="36" fill="hold"/>
                                        <p:tgtEl>
                                          <p:spTgt spid="287">
                                            <p:txEl>
                                              <p:pRg st="0" end="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286">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28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build="p" bldLvl="5" animBg="1" advAuto="0"/>
      <p:bldP spid="287" grpId="3" build="p" animBg="1" advAuto="0"/>
      <p:bldP spid="289" grpId="2" build="p"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498189" y="2476500"/>
            <a:ext cx="12095974" cy="649213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u="sng" dirty="0"/>
              <a:t>Dependency may appear in both directions</a:t>
            </a:r>
            <a:r>
              <a:rPr dirty="0"/>
              <a:t>: the carer may also suffer from it.</a:t>
            </a:r>
            <a:endParaRPr u="sng" dirty="0"/>
          </a:p>
          <a:p>
            <a:pPr>
              <a:lnSpc>
                <a:spcPct val="120000"/>
              </a:lnSpc>
              <a:spcBef>
                <a:spcPts val="1200"/>
              </a:spcBef>
              <a:defRPr sz="2600">
                <a:latin typeface="Arial"/>
                <a:ea typeface="Arial"/>
                <a:cs typeface="Arial"/>
                <a:sym typeface="Arial"/>
              </a:defRPr>
            </a:pPr>
            <a:r>
              <a:rPr dirty="0"/>
              <a:t>«Tamagotchis demonstrated a fundamental truth of human­-machine psychology. When it comes to bonding with computers, nurturance </a:t>
            </a:r>
            <a:r>
              <a:rPr dirty="0">
                <a:latin typeface="+mj-lt"/>
                <a:ea typeface="+mj-ea"/>
                <a:cs typeface="+mj-cs"/>
                <a:sym typeface="Helvetica"/>
              </a:rPr>
              <a:t>is the `killer app’</a:t>
            </a:r>
            <a:r>
              <a:rPr dirty="0"/>
              <a:t>»     </a:t>
            </a:r>
          </a:p>
          <a:p>
            <a:pPr>
              <a:lnSpc>
                <a:spcPct val="120000"/>
              </a:lnSpc>
              <a:spcBef>
                <a:spcPts val="1200"/>
              </a:spcBef>
              <a:defRPr sz="1500">
                <a:latin typeface="Arial"/>
                <a:ea typeface="Arial"/>
                <a:cs typeface="Arial"/>
                <a:sym typeface="Arial"/>
              </a:defRPr>
            </a:pPr>
            <a:endParaRPr dirty="0"/>
          </a:p>
          <a:p>
            <a:pPr>
              <a:lnSpc>
                <a:spcPct val="120000"/>
              </a:lnSpc>
              <a:spcBef>
                <a:spcPts val="1200"/>
              </a:spcBef>
              <a:defRPr sz="2600">
                <a:latin typeface="Arial"/>
                <a:ea typeface="Arial"/>
                <a:cs typeface="Arial"/>
                <a:sym typeface="Arial"/>
              </a:defRPr>
            </a:pPr>
            <a:r>
              <a:rPr dirty="0"/>
              <a:t>Robot designers must </a:t>
            </a:r>
            <a:r>
              <a:rPr u="sng" dirty="0"/>
              <a:t>balance the risk of creating dependency with the beneficial effect that caring as symbolic play</a:t>
            </a:r>
            <a:r>
              <a:rPr dirty="0"/>
              <a:t> may have for child development, without disregarding the fact that </a:t>
            </a:r>
            <a:r>
              <a:rPr u="sng" dirty="0"/>
              <a:t>teaching a robot is an effective way for a child to learn</a:t>
            </a:r>
            <a:r>
              <a:rPr dirty="0"/>
              <a:t>.</a:t>
            </a:r>
          </a:p>
          <a:p>
            <a:pPr>
              <a:spcBef>
                <a:spcPts val="1200"/>
              </a:spcBef>
              <a:defRPr sz="1800">
                <a:latin typeface="Arial"/>
                <a:ea typeface="Arial"/>
                <a:cs typeface="Arial"/>
                <a:sym typeface="Arial"/>
              </a:defRPr>
            </a:pPr>
            <a:endParaRPr dirty="0"/>
          </a:p>
          <a:p>
            <a:pPr>
              <a:lnSpc>
                <a:spcPct val="120000"/>
              </a:lnSpc>
              <a:spcBef>
                <a:spcPts val="1200"/>
              </a:spcBef>
              <a:defRPr sz="2600">
                <a:latin typeface="Arial"/>
                <a:ea typeface="Arial"/>
                <a:cs typeface="Arial"/>
                <a:sym typeface="Arial"/>
              </a:defRPr>
            </a:pPr>
            <a:r>
              <a:rPr dirty="0"/>
              <a:t>Study </a:t>
            </a:r>
            <a:r>
              <a:rPr u="sng" dirty="0"/>
              <a:t>how particular design features</a:t>
            </a:r>
            <a:r>
              <a:rPr dirty="0"/>
              <a:t> (e.g., gendered appearance, humanlike behavior) </a:t>
            </a:r>
            <a:r>
              <a:rPr u="sng" dirty="0"/>
              <a:t>may affect children’s development</a:t>
            </a:r>
            <a:r>
              <a:rPr dirty="0"/>
              <a:t>, so as to orient design decisions to promote their physical, psychological, and emotional health. Concern about the uncanny valley may not be relevant today in designing robots for children. </a:t>
            </a:r>
          </a:p>
        </p:txBody>
      </p:sp>
      <p:sp>
        <p:nvSpPr>
          <p:cNvPr id="292" name="Shape 292"/>
          <p:cNvSpPr/>
          <p:nvPr/>
        </p:nvSpPr>
        <p:spPr>
          <a:xfrm>
            <a:off x="471401" y="333178"/>
            <a:ext cx="1227099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4.B - Where is the boundary between helping and creating dependency?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(cont.)</a:t>
            </a:r>
          </a:p>
        </p:txBody>
      </p:sp>
      <p:sp>
        <p:nvSpPr>
          <p:cNvPr id="293" name="Shape 293"/>
          <p:cNvSpPr/>
          <p:nvPr/>
        </p:nvSpPr>
        <p:spPr>
          <a:xfrm>
            <a:off x="8425872" y="6146800"/>
            <a:ext cx="4035353"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[Tanaka and Kimura 2009]</a:t>
            </a:r>
          </a:p>
        </p:txBody>
      </p:sp>
      <p:sp>
        <p:nvSpPr>
          <p:cNvPr id="294" name="Shape 294"/>
          <p:cNvSpPr/>
          <p:nvPr/>
        </p:nvSpPr>
        <p:spPr>
          <a:xfrm>
            <a:off x="7802924" y="8550978"/>
            <a:ext cx="456838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[Pearson and Borenstein 2014]</a:t>
            </a:r>
          </a:p>
        </p:txBody>
      </p:sp>
      <p:sp>
        <p:nvSpPr>
          <p:cNvPr id="295" name="Shape 295"/>
          <p:cNvSpPr/>
          <p:nvPr/>
        </p:nvSpPr>
        <p:spPr>
          <a:xfrm>
            <a:off x="10443549" y="4136321"/>
            <a:ext cx="2017676"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[Turkle</a:t>
            </a:r>
            <a:r>
              <a:rPr i="1" dirty="0"/>
              <a:t> </a:t>
            </a:r>
            <a:r>
              <a:rPr dirty="0"/>
              <a:t>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9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95">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295">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29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91">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3" nodeType="afterEffect">
                                  <p:stCondLst>
                                    <p:cond delay="0"/>
                                  </p:stCondLst>
                                  <p:iterate>
                                    <p:tmAbs val="0"/>
                                  </p:iterate>
                                  <p:childTnLst>
                                    <p:set>
                                      <p:cBhvr>
                                        <p:cTn id="27" fill="hold"/>
                                        <p:tgtEl>
                                          <p:spTgt spid="293">
                                            <p:bg/>
                                          </p:spTgt>
                                        </p:tgtEl>
                                        <p:attrNameLst>
                                          <p:attrName>style.visibility</p:attrName>
                                        </p:attrNameLst>
                                      </p:cBhvr>
                                      <p:to>
                                        <p:strVal val="visible"/>
                                      </p:to>
                                    </p:set>
                                  </p:childTnLst>
                                </p:cTn>
                              </p:par>
                              <p:par>
                                <p:cTn id="28" presetID="1" presetClass="entr" presetSubtype="0" fill="hold" grpId="3" nodeType="withEffect">
                                  <p:stCondLst>
                                    <p:cond delay="0"/>
                                  </p:stCondLst>
                                  <p:iterate>
                                    <p:tmAbs val="0"/>
                                  </p:iterate>
                                  <p:childTnLst>
                                    <p:set>
                                      <p:cBhvr>
                                        <p:cTn id="29" fill="hold"/>
                                        <p:tgtEl>
                                          <p:spTgt spid="293">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29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91">
                                            <p:txEl>
                                              <p:pRg st="5" end="5"/>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4" nodeType="afterEffect">
                                  <p:stCondLst>
                                    <p:cond delay="0"/>
                                  </p:stCondLst>
                                  <p:iterate>
                                    <p:tmAbs val="0"/>
                                  </p:iterate>
                                  <p:childTnLst>
                                    <p:set>
                                      <p:cBhvr>
                                        <p:cTn id="39" fill="hold"/>
                                        <p:tgtEl>
                                          <p:spTgt spid="294">
                                            <p:bg/>
                                          </p:spTgt>
                                        </p:tgtEl>
                                        <p:attrNameLst>
                                          <p:attrName>style.visibility</p:attrName>
                                        </p:attrNameLst>
                                      </p:cBhvr>
                                      <p:to>
                                        <p:strVal val="visible"/>
                                      </p:to>
                                    </p:set>
                                  </p:childTnLst>
                                </p:cTn>
                              </p:par>
                              <p:par>
                                <p:cTn id="40" presetID="1" presetClass="entr" presetSubtype="0" fill="hold" grpId="4" nodeType="withEffect">
                                  <p:stCondLst>
                                    <p:cond delay="0"/>
                                  </p:stCondLst>
                                  <p:iterate>
                                    <p:tmAbs val="0"/>
                                  </p:iterate>
                                  <p:childTnLst>
                                    <p:set>
                                      <p:cBhvr>
                                        <p:cTn id="41" fill="hold"/>
                                        <p:tgtEl>
                                          <p:spTgt spid="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1" build="p" bldLvl="5" animBg="1" advAuto="0"/>
      <p:bldP spid="293" grpId="3" build="p" animBg="1" advAuto="0"/>
      <p:bldP spid="294" grpId="4" build="p" animBg="1" advAuto="0"/>
      <p:bldP spid="295" grpId="2" build="p"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p:nvPr/>
        </p:nvSpPr>
        <p:spPr>
          <a:xfrm>
            <a:off x="498189" y="2286000"/>
            <a:ext cx="12008422" cy="676910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Whether robots should come with some </a:t>
            </a:r>
            <a:r>
              <a:rPr u="sng"/>
              <a:t>predefined values encoded</a:t>
            </a:r>
            <a:r>
              <a:t> and to what extent parents and teachers should have the </a:t>
            </a:r>
            <a:r>
              <a:rPr u="sng"/>
              <a:t>right to modify such encoding</a:t>
            </a:r>
            <a:r>
              <a:t>.</a:t>
            </a:r>
          </a:p>
          <a:p>
            <a:pPr>
              <a:lnSpc>
                <a:spcPct val="120000"/>
              </a:lnSpc>
              <a:spcBef>
                <a:spcPts val="1200"/>
              </a:spcBef>
              <a:defRPr sz="2600">
                <a:latin typeface="Arial"/>
                <a:ea typeface="Arial"/>
                <a:cs typeface="Arial"/>
                <a:sym typeface="Arial"/>
              </a:defRPr>
            </a:pPr>
            <a:r>
              <a:rPr u="sng"/>
              <a:t>Values</a:t>
            </a:r>
            <a:r>
              <a:t>: generosity, altruism, social equality and justice, parochialism avoidance.</a:t>
            </a:r>
          </a:p>
          <a:p>
            <a:pPr>
              <a:lnSpc>
                <a:spcPct val="120000"/>
              </a:lnSpc>
              <a:spcBef>
                <a:spcPts val="1200"/>
              </a:spcBef>
              <a:defRPr sz="2600">
                <a:latin typeface="Arial"/>
                <a:ea typeface="Arial"/>
                <a:cs typeface="Arial"/>
                <a:sym typeface="Arial"/>
              </a:defRPr>
            </a:pPr>
            <a:r>
              <a:t>A robot could smile to </a:t>
            </a:r>
            <a:r>
              <a:rPr u="sng"/>
              <a:t>encourage sharing</a:t>
            </a:r>
            <a:r>
              <a:t> of toys between playmates, and mimic expressions of disappointment whenever a child refuses to share. Likewise, robots could </a:t>
            </a:r>
            <a:r>
              <a:rPr u="sng"/>
              <a:t>discourage discrimination</a:t>
            </a:r>
            <a:r>
              <a:t> and unequal treatment in the playground.</a:t>
            </a:r>
          </a:p>
          <a:p>
            <a:pPr>
              <a:lnSpc>
                <a:spcPct val="120000"/>
              </a:lnSpc>
              <a:spcBef>
                <a:spcPts val="3700"/>
              </a:spcBef>
              <a:defRPr sz="2600">
                <a:latin typeface="Arial"/>
                <a:ea typeface="Arial"/>
                <a:cs typeface="Arial"/>
                <a:sym typeface="Arial"/>
              </a:defRPr>
            </a:pPr>
            <a:r>
              <a:t>Adults are not always successful at displaying these good pro-social attitudes. Robots have the advantage of </a:t>
            </a:r>
            <a:r>
              <a:rPr u="sng"/>
              <a:t>being able to avoid displaying negative emotions</a:t>
            </a:r>
            <a:r>
              <a:t>.</a:t>
            </a:r>
          </a:p>
          <a:p>
            <a:pPr>
              <a:lnSpc>
                <a:spcPct val="120000"/>
              </a:lnSpc>
              <a:spcBef>
                <a:spcPts val="1200"/>
              </a:spcBef>
              <a:defRPr sz="2600">
                <a:latin typeface="Arial"/>
                <a:ea typeface="Arial"/>
                <a:cs typeface="Arial"/>
                <a:sym typeface="Arial"/>
              </a:defRPr>
            </a:pPr>
            <a:r>
              <a:t>Risk that technology may prevail over </a:t>
            </a:r>
            <a:r>
              <a:rPr u="sng"/>
              <a:t>creativity</a:t>
            </a:r>
            <a:r>
              <a:t> in human development.</a:t>
            </a:r>
          </a:p>
          <a:p>
            <a:pPr>
              <a:lnSpc>
                <a:spcPct val="120000"/>
              </a:lnSpc>
              <a:spcBef>
                <a:spcPts val="1200"/>
              </a:spcBef>
              <a:defRPr sz="2600">
                <a:solidFill>
                  <a:srgbClr val="04AFAF"/>
                </a:solidFill>
                <a:latin typeface="Arial"/>
                <a:ea typeface="Arial"/>
                <a:cs typeface="Arial"/>
                <a:sym typeface="Arial"/>
              </a:defRPr>
            </a:pPr>
            <a:r>
              <a:rPr b="1" i="1"/>
              <a:t>Celia</a:t>
            </a:r>
            <a:r>
              <a:t>’s classmates are taught to behave properly in an automatic manner. Creativity is almost extinguished at the time, this being the reason why </a:t>
            </a:r>
            <a:r>
              <a:rPr b="1" i="1"/>
              <a:t>Celia</a:t>
            </a:r>
            <a:r>
              <a:t> strongly catches the attention of both </a:t>
            </a:r>
            <a:r>
              <a:rPr b="1" i="1"/>
              <a:t>Leo</a:t>
            </a:r>
            <a:r>
              <a:t> and </a:t>
            </a:r>
            <a:r>
              <a:rPr b="1" i="1"/>
              <a:t>Silvana</a:t>
            </a:r>
            <a:r>
              <a:t>.</a:t>
            </a:r>
          </a:p>
        </p:txBody>
      </p:sp>
      <p:sp>
        <p:nvSpPr>
          <p:cNvPr id="298" name="Shape 298"/>
          <p:cNvSpPr/>
          <p:nvPr/>
        </p:nvSpPr>
        <p:spPr>
          <a:xfrm>
            <a:off x="471401" y="333178"/>
            <a:ext cx="12498817"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4.C - Who should define the values robot teachers would transmit and encourage?</a:t>
            </a:r>
          </a:p>
        </p:txBody>
      </p:sp>
      <p:sp>
        <p:nvSpPr>
          <p:cNvPr id="299" name="Shape 299"/>
          <p:cNvSpPr/>
          <p:nvPr/>
        </p:nvSpPr>
        <p:spPr>
          <a:xfrm>
            <a:off x="8254093" y="5515922"/>
            <a:ext cx="4252518"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[Borenstein and Arkin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97">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299">
                                            <p:bg/>
                                          </p:spTgt>
                                        </p:tgtEl>
                                        <p:attrNameLst>
                                          <p:attrName>style.visibility</p:attrName>
                                        </p:attrNameLst>
                                      </p:cBhvr>
                                      <p:to>
                                        <p:strVal val="visible"/>
                                      </p:to>
                                    </p:set>
                                  </p:childTnLst>
                                </p:cTn>
                              </p:par>
                              <p:par>
                                <p:cTn id="20" presetID="1" presetClass="entr" presetSubtype="0" fill="hold" grpId="2" nodeType="withEffect">
                                  <p:stCondLst>
                                    <p:cond delay="0"/>
                                  </p:stCondLst>
                                  <p:iterate>
                                    <p:tmAbs val="0"/>
                                  </p:iterate>
                                  <p:childTnLst>
                                    <p:set>
                                      <p:cBhvr>
                                        <p:cTn id="21" fill="hold"/>
                                        <p:tgtEl>
                                          <p:spTgt spid="29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9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297">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2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build="p" bldLvl="5" animBg="1" advAuto="0"/>
      <p:bldP spid="299" grpId="2" build="p"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471401" y="333178"/>
            <a:ext cx="123051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4.D - What should the relationship be between robot teachers and human teachers?</a:t>
            </a:r>
          </a:p>
        </p:txBody>
      </p:sp>
      <p:sp>
        <p:nvSpPr>
          <p:cNvPr id="302" name="Shape 302"/>
          <p:cNvSpPr/>
          <p:nvPr/>
        </p:nvSpPr>
        <p:spPr>
          <a:xfrm>
            <a:off x="498189" y="2476500"/>
            <a:ext cx="12422478" cy="570474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200"/>
              </a:spcBef>
              <a:defRPr sz="2600">
                <a:latin typeface="Arial"/>
                <a:ea typeface="Arial"/>
                <a:cs typeface="Arial"/>
                <a:sym typeface="Arial"/>
              </a:defRPr>
            </a:pPr>
            <a:r>
              <a:t>Three possible </a:t>
            </a:r>
            <a:r>
              <a:rPr u="sng"/>
              <a:t>robot roles</a:t>
            </a:r>
            <a:r>
              <a:t> in the learning activity:</a:t>
            </a:r>
          </a:p>
          <a:p>
            <a:pPr marL="260684" indent="-260684">
              <a:lnSpc>
                <a:spcPct val="120000"/>
              </a:lnSpc>
              <a:spcBef>
                <a:spcPts val="2200"/>
              </a:spcBef>
              <a:buSzPct val="100000"/>
              <a:buChar char="•"/>
              <a:defRPr sz="2600">
                <a:latin typeface="Arial"/>
                <a:ea typeface="Arial"/>
                <a:cs typeface="Arial"/>
                <a:sym typeface="Arial"/>
              </a:defRPr>
            </a:pPr>
            <a:r>
              <a:rPr u="sng"/>
              <a:t>Tool</a:t>
            </a:r>
            <a:r>
              <a:t> (e.g., to teach programming or sensor physics): the teacher acts as facilitator.</a:t>
            </a:r>
          </a:p>
          <a:p>
            <a:pPr marL="260684" indent="-260684">
              <a:lnSpc>
                <a:spcPct val="120000"/>
              </a:lnSpc>
              <a:spcBef>
                <a:spcPts val="2200"/>
              </a:spcBef>
              <a:buSzPct val="100000"/>
              <a:buChar char="•"/>
              <a:defRPr sz="2600">
                <a:latin typeface="Arial"/>
                <a:ea typeface="Arial"/>
                <a:cs typeface="Arial"/>
                <a:sym typeface="Arial"/>
              </a:defRPr>
            </a:pPr>
            <a:r>
              <a:rPr u="sng"/>
              <a:t>Peer</a:t>
            </a:r>
            <a:r>
              <a:t> (e.g., providing encouragement): the teacher is the one providing knowledge.</a:t>
            </a:r>
          </a:p>
          <a:p>
            <a:pPr marL="260684" indent="-260684">
              <a:lnSpc>
                <a:spcPct val="120000"/>
              </a:lnSpc>
              <a:spcBef>
                <a:spcPts val="2200"/>
              </a:spcBef>
              <a:buSzPct val="100000"/>
              <a:buChar char="•"/>
              <a:defRPr sz="2600" u="sng">
                <a:latin typeface="Arial"/>
                <a:ea typeface="Arial"/>
                <a:cs typeface="Arial"/>
                <a:sym typeface="Arial"/>
              </a:defRPr>
            </a:pPr>
            <a:r>
              <a:t>Tutor</a:t>
            </a:r>
            <a:r>
              <a:rPr u="none"/>
              <a:t> (e.g., personalizes exercises or reminds vocabulary): a teacher’s assistant.</a:t>
            </a:r>
          </a:p>
          <a:p>
            <a:pPr>
              <a:lnSpc>
                <a:spcPct val="120000"/>
              </a:lnSpc>
              <a:spcBef>
                <a:spcPts val="3000"/>
              </a:spcBef>
              <a:defRPr sz="2600">
                <a:latin typeface="Arial"/>
                <a:ea typeface="Arial"/>
                <a:cs typeface="Arial"/>
                <a:sym typeface="Arial"/>
              </a:defRPr>
            </a:pPr>
            <a:r>
              <a:t>It is urgent to </a:t>
            </a:r>
            <a:r>
              <a:rPr u="sng"/>
              <a:t>develop appropriate curricula and materials for training teaching staff</a:t>
            </a:r>
            <a:r>
              <a:t> to share activities in the classroom with a robot.</a:t>
            </a:r>
          </a:p>
          <a:p>
            <a:pPr>
              <a:lnSpc>
                <a:spcPct val="120000"/>
              </a:lnSpc>
              <a:spcBef>
                <a:spcPts val="3000"/>
              </a:spcBef>
              <a:defRPr sz="2600">
                <a:latin typeface="Arial"/>
                <a:ea typeface="Arial"/>
                <a:cs typeface="Arial"/>
                <a:sym typeface="Arial"/>
              </a:defRPr>
            </a:pPr>
            <a:r>
              <a:t>Robots should be designed to assist and support teachers’ educational activities together with them and under the control of them. </a:t>
            </a:r>
          </a:p>
        </p:txBody>
      </p:sp>
      <p:sp>
        <p:nvSpPr>
          <p:cNvPr id="303" name="Shape 303"/>
          <p:cNvSpPr/>
          <p:nvPr/>
        </p:nvSpPr>
        <p:spPr>
          <a:xfrm>
            <a:off x="9788429" y="7232580"/>
            <a:ext cx="276997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[Mubin </a:t>
            </a:r>
            <a:r>
              <a:rPr i="1" dirty="0"/>
              <a:t>et al.</a:t>
            </a:r>
            <a:r>
              <a:rPr dirty="0"/>
              <a:t> 2013]</a:t>
            </a:r>
          </a:p>
        </p:txBody>
      </p:sp>
      <p:sp>
        <p:nvSpPr>
          <p:cNvPr id="304" name="Shape 304"/>
          <p:cNvSpPr/>
          <p:nvPr/>
        </p:nvSpPr>
        <p:spPr>
          <a:xfrm>
            <a:off x="9570245" y="8581356"/>
            <a:ext cx="2988158"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[Tanaka </a:t>
            </a:r>
            <a:r>
              <a:rPr i="1" dirty="0"/>
              <a:t>et al.</a:t>
            </a:r>
            <a:r>
              <a:rPr dirty="0"/>
              <a:t> 2007]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30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0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2" nodeType="afterEffect">
                                  <p:stCondLst>
                                    <p:cond delay="0"/>
                                  </p:stCondLst>
                                  <p:iterate>
                                    <p:tmAbs val="0"/>
                                  </p:iterate>
                                  <p:childTnLst>
                                    <p:set>
                                      <p:cBhvr>
                                        <p:cTn id="21" fill="hold"/>
                                        <p:tgtEl>
                                          <p:spTgt spid="30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30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302">
                                            <p:txEl>
                                              <p:pRg st="5" end="5"/>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3" nodeType="afterEffect">
                                  <p:stCondLst>
                                    <p:cond delay="0"/>
                                  </p:stCondLst>
                                  <p:iterate>
                                    <p:tmAbs val="0"/>
                                  </p:iterate>
                                  <p:childTnLst>
                                    <p:set>
                                      <p:cBhvr>
                                        <p:cTn id="32" fill="hold"/>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build="p" bldLvl="5" animBg="1" advAuto="0"/>
      <p:bldP spid="303" grpId="2" animBg="1" advAuto="0"/>
      <p:bldP spid="304"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p:nvPr/>
        </p:nvSpPr>
        <p:spPr>
          <a:xfrm>
            <a:off x="471401" y="333178"/>
            <a:ext cx="123051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4.D - What should the relationship be between robot teachers and human teachers? (cont.)</a:t>
            </a:r>
          </a:p>
        </p:txBody>
      </p:sp>
      <p:sp>
        <p:nvSpPr>
          <p:cNvPr id="307" name="Shape 307"/>
          <p:cNvSpPr/>
          <p:nvPr/>
        </p:nvSpPr>
        <p:spPr>
          <a:xfrm>
            <a:off x="498189" y="2476500"/>
            <a:ext cx="12422478" cy="655121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spcBef>
                <a:spcPts val="800"/>
              </a:spcBef>
              <a:defRPr sz="2600">
                <a:latin typeface="Arial"/>
                <a:ea typeface="Arial"/>
                <a:cs typeface="Arial"/>
                <a:sym typeface="Arial"/>
              </a:defRPr>
            </a:pPr>
            <a:r>
              <a:t>Robot tutors can be very handy by: </a:t>
            </a:r>
          </a:p>
          <a:p>
            <a:pPr marL="260684" indent="-260684">
              <a:spcBef>
                <a:spcPts val="800"/>
              </a:spcBef>
              <a:buSzPct val="100000"/>
              <a:buChar char="•"/>
              <a:defRPr sz="2600">
                <a:latin typeface="Arial"/>
                <a:ea typeface="Arial"/>
                <a:cs typeface="Arial"/>
                <a:sym typeface="Arial"/>
              </a:defRPr>
            </a:pPr>
            <a:r>
              <a:t>having a </a:t>
            </a:r>
            <a:r>
              <a:rPr u="sng"/>
              <a:t>large repertoire of exercises</a:t>
            </a:r>
            <a:r>
              <a:t>, both intellectual and physical</a:t>
            </a:r>
          </a:p>
          <a:p>
            <a:pPr marL="260684" indent="-260684">
              <a:spcBef>
                <a:spcPts val="800"/>
              </a:spcBef>
              <a:buSzPct val="100000"/>
              <a:buChar char="•"/>
              <a:defRPr sz="2600">
                <a:latin typeface="Arial"/>
                <a:ea typeface="Arial"/>
                <a:cs typeface="Arial"/>
                <a:sym typeface="Arial"/>
              </a:defRPr>
            </a:pPr>
            <a:r>
              <a:t>rehearsing such exercises with </a:t>
            </a:r>
            <a:r>
              <a:rPr u="sng"/>
              <a:t>infinite patience</a:t>
            </a:r>
          </a:p>
          <a:p>
            <a:pPr marL="260684" indent="-260684">
              <a:spcBef>
                <a:spcPts val="800"/>
              </a:spcBef>
              <a:buSzPct val="100000"/>
              <a:buChar char="•"/>
              <a:defRPr sz="2600">
                <a:latin typeface="Arial"/>
                <a:ea typeface="Arial"/>
                <a:cs typeface="Arial"/>
                <a:sym typeface="Arial"/>
              </a:defRPr>
            </a:pPr>
            <a:r>
              <a:t>building a </a:t>
            </a:r>
            <a:r>
              <a:rPr u="sng"/>
              <a:t>model of each student</a:t>
            </a:r>
          </a:p>
          <a:p>
            <a:pPr marL="260684" indent="-260684">
              <a:spcBef>
                <a:spcPts val="800"/>
              </a:spcBef>
              <a:buSzPct val="100000"/>
              <a:buChar char="•"/>
              <a:defRPr sz="2600">
                <a:latin typeface="Arial"/>
                <a:ea typeface="Arial"/>
                <a:cs typeface="Arial"/>
                <a:sym typeface="Arial"/>
              </a:defRPr>
            </a:pPr>
            <a:r>
              <a:t>keeping </a:t>
            </a:r>
            <a:r>
              <a:rPr u="sng"/>
              <a:t>long traces</a:t>
            </a:r>
            <a:r>
              <a:t> of the students’ progress and attitude. </a:t>
            </a:r>
          </a:p>
          <a:p>
            <a:pPr>
              <a:spcBef>
                <a:spcPts val="1600"/>
              </a:spcBef>
              <a:defRPr sz="2600">
                <a:latin typeface="Arial"/>
                <a:ea typeface="Arial"/>
                <a:cs typeface="Arial"/>
                <a:sym typeface="Arial"/>
              </a:defRPr>
            </a:pPr>
            <a:r>
              <a:rPr b="1"/>
              <a:t>Question: Should robot tutors team up with the teacher or with the students?</a:t>
            </a:r>
          </a:p>
          <a:p>
            <a:pPr>
              <a:spcBef>
                <a:spcPts val="800"/>
              </a:spcBef>
              <a:defRPr sz="2600">
                <a:latin typeface="Arial"/>
                <a:ea typeface="Arial"/>
                <a:cs typeface="Arial"/>
                <a:sym typeface="Arial"/>
              </a:defRPr>
            </a:pPr>
            <a:r>
              <a:t>Traces can be very useful for human teachers to provide personalized assistance.</a:t>
            </a:r>
          </a:p>
          <a:p>
            <a:pPr>
              <a:spcBef>
                <a:spcPts val="800"/>
              </a:spcBef>
              <a:defRPr sz="2600">
                <a:latin typeface="Arial"/>
                <a:ea typeface="Arial"/>
                <a:cs typeface="Arial"/>
                <a:sym typeface="Arial"/>
              </a:defRPr>
            </a:pPr>
            <a:r>
              <a:t>To be trusted by children, robot tutors must not disclose their </a:t>
            </a:r>
            <a:r>
              <a:rPr i="1"/>
              <a:t>secrets</a:t>
            </a:r>
            <a:r>
              <a:t> to the teacher.</a:t>
            </a:r>
          </a:p>
          <a:p>
            <a:pPr>
              <a:lnSpc>
                <a:spcPct val="120000"/>
              </a:lnSpc>
              <a:spcBef>
                <a:spcPts val="4700"/>
              </a:spcBef>
              <a:defRPr sz="2600">
                <a:solidFill>
                  <a:srgbClr val="04AFAF"/>
                </a:solidFill>
                <a:latin typeface="Arial"/>
                <a:ea typeface="Arial"/>
                <a:cs typeface="Arial"/>
                <a:sym typeface="Arial"/>
              </a:defRPr>
            </a:pPr>
            <a:r>
              <a:t>In Chapter 22, </a:t>
            </a:r>
            <a:r>
              <a:rPr b="1" i="1"/>
              <a:t>Xis</a:t>
            </a:r>
            <a:r>
              <a:t> says that </a:t>
            </a:r>
            <a:r>
              <a:rPr b="1" i="1"/>
              <a:t>ROBix</a:t>
            </a:r>
            <a:r>
              <a:t> </a:t>
            </a:r>
            <a:r>
              <a:rPr u="sng"/>
              <a:t>would never tell on her</a:t>
            </a:r>
            <a:r>
              <a:t>, and </a:t>
            </a:r>
            <a:r>
              <a:rPr b="1" i="1"/>
              <a:t>Celia</a:t>
            </a:r>
            <a:r>
              <a:t> questions this alleging that she never tried. In Chapter 14, when watching what </a:t>
            </a:r>
            <a:r>
              <a:rPr b="1" i="1"/>
              <a:t>Celia</a:t>
            </a:r>
            <a:r>
              <a:t> is doing at school, </a:t>
            </a:r>
            <a:r>
              <a:rPr b="1" i="1"/>
              <a:t>Lu</a:t>
            </a:r>
            <a:r>
              <a:t> and </a:t>
            </a:r>
            <a:r>
              <a:rPr b="1" i="1"/>
              <a:t>Silvana</a:t>
            </a:r>
            <a:r>
              <a:t> make clear that conflicts of interest regarding </a:t>
            </a:r>
            <a:r>
              <a:rPr u="sng"/>
              <a:t>privacy</a:t>
            </a:r>
            <a:r>
              <a:t> have been the object of careful </a:t>
            </a:r>
            <a:r>
              <a:rPr u="sng"/>
              <a:t>regulation by law</a:t>
            </a:r>
            <a:r>
              <a:t> in the described futuristic society.</a:t>
            </a:r>
          </a:p>
        </p:txBody>
      </p:sp>
      <p:sp>
        <p:nvSpPr>
          <p:cNvPr id="308" name="Shape 308"/>
          <p:cNvSpPr/>
          <p:nvPr/>
        </p:nvSpPr>
        <p:spPr>
          <a:xfrm>
            <a:off x="8526959" y="6558940"/>
            <a:ext cx="420559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[Sharkey and Sharkey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0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0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307">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30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0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07">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307">
                                            <p:txEl>
                                              <p:pRg st="7" end="7"/>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2" nodeType="afterEffect">
                                  <p:stCondLst>
                                    <p:cond delay="0"/>
                                  </p:stCondLst>
                                  <p:iterate>
                                    <p:tmAbs val="0"/>
                                  </p:iterate>
                                  <p:childTnLst>
                                    <p:set>
                                      <p:cBhvr>
                                        <p:cTn id="34" fill="hold"/>
                                        <p:tgtEl>
                                          <p:spTgt spid="308">
                                            <p:bg/>
                                          </p:spTgt>
                                        </p:tgtEl>
                                        <p:attrNameLst>
                                          <p:attrName>style.visibility</p:attrName>
                                        </p:attrNameLst>
                                      </p:cBhvr>
                                      <p:to>
                                        <p:strVal val="visible"/>
                                      </p:to>
                                    </p:set>
                                  </p:childTnLst>
                                </p:cTn>
                              </p:par>
                              <p:par>
                                <p:cTn id="35" presetID="1" presetClass="entr" presetSubtype="0" fill="hold" grpId="2" nodeType="withEffect">
                                  <p:stCondLst>
                                    <p:cond delay="0"/>
                                  </p:stCondLst>
                                  <p:iterate>
                                    <p:tmAbs val="0"/>
                                  </p:iterate>
                                  <p:childTnLst>
                                    <p:set>
                                      <p:cBhvr>
                                        <p:cTn id="36" fill="hold"/>
                                        <p:tgtEl>
                                          <p:spTgt spid="30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1" build="p" bldLvl="5" animBg="1" advAuto="0"/>
      <p:bldP spid="308" grpId="2"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471401" y="333178"/>
            <a:ext cx="12149549"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Role of Science Fiction (SF)</a:t>
            </a:r>
          </a:p>
        </p:txBody>
      </p:sp>
      <p:sp>
        <p:nvSpPr>
          <p:cNvPr id="59" name="Shape 59"/>
          <p:cNvSpPr>
            <a:spLocks noGrp="1"/>
          </p:cNvSpPr>
          <p:nvPr>
            <p:ph type="ctrTitle" idx="4294967295"/>
          </p:nvPr>
        </p:nvSpPr>
        <p:spPr>
          <a:xfrm>
            <a:off x="512101" y="1334826"/>
            <a:ext cx="12068149" cy="1293840"/>
          </a:xfrm>
          <a:prstGeom prst="rect">
            <a:avLst/>
          </a:prstGeom>
        </p:spPr>
        <p:txBody>
          <a:bodyPr/>
          <a:lstStyle/>
          <a:p>
            <a:pPr indent="12700">
              <a:lnSpc>
                <a:spcPts val="6100"/>
              </a:lnSpc>
              <a:tabLst>
                <a:tab pos="2857500" algn="l"/>
                <a:tab pos="4457700" algn="l"/>
                <a:tab pos="5765800" algn="l"/>
                <a:tab pos="6908800" algn="l"/>
                <a:tab pos="9055100" algn="l"/>
              </a:tabLst>
              <a:defRPr sz="5200" spc="-140">
                <a:solidFill>
                  <a:srgbClr val="E1277A"/>
                </a:solidFill>
              </a:defRPr>
            </a:pPr>
            <a:endParaRPr/>
          </a:p>
          <a:p>
            <a:pPr indent="12700">
              <a:lnSpc>
                <a:spcPct val="100000"/>
              </a:lnSpc>
              <a:defRPr spc="0"/>
            </a:pPr>
            <a:r>
              <a:t>Anticipate possible future scenarios</a:t>
            </a:r>
          </a:p>
        </p:txBody>
      </p:sp>
      <p:sp>
        <p:nvSpPr>
          <p:cNvPr id="60" name="Shape 60"/>
          <p:cNvSpPr/>
          <p:nvPr/>
        </p:nvSpPr>
        <p:spPr>
          <a:xfrm>
            <a:off x="4465320" y="7234338"/>
            <a:ext cx="8021791" cy="43180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800">
                <a:solidFill>
                  <a:srgbClr val="929292"/>
                </a:solidFill>
                <a:latin typeface="+mj-lt"/>
                <a:ea typeface="+mj-ea"/>
                <a:cs typeface="+mj-cs"/>
                <a:sym typeface="Helvetica"/>
              </a:defRPr>
            </a:pPr>
            <a:r>
              <a:rPr dirty="0"/>
              <a:t>[</a:t>
            </a:r>
            <a:r>
              <a:rPr b="1" dirty="0"/>
              <a:t>Neal Stephenson</a:t>
            </a:r>
            <a:r>
              <a:rPr dirty="0"/>
              <a:t>: “Innovation starvation”, 2011]</a:t>
            </a:r>
          </a:p>
        </p:txBody>
      </p:sp>
      <p:pic>
        <p:nvPicPr>
          <p:cNvPr id="61" name="hieroglyph-editorial2.png"/>
          <p:cNvPicPr>
            <a:picLocks noChangeAspect="1"/>
          </p:cNvPicPr>
          <p:nvPr/>
        </p:nvPicPr>
        <p:blipFill>
          <a:blip r:embed="rId2" cstate="print">
            <a:extLst/>
          </a:blip>
          <a:stretch>
            <a:fillRect/>
          </a:stretch>
        </p:blipFill>
        <p:spPr>
          <a:xfrm>
            <a:off x="510891" y="3081514"/>
            <a:ext cx="5903160" cy="3397824"/>
          </a:xfrm>
          <a:prstGeom prst="rect">
            <a:avLst/>
          </a:prstGeom>
          <a:ln w="12700">
            <a:miter lim="400000"/>
          </a:ln>
        </p:spPr>
      </p:pic>
      <p:sp>
        <p:nvSpPr>
          <p:cNvPr id="62" name="Shape 62"/>
          <p:cNvSpPr/>
          <p:nvPr/>
        </p:nvSpPr>
        <p:spPr>
          <a:xfrm>
            <a:off x="6713029" y="3102125"/>
            <a:ext cx="5903160" cy="3356601"/>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spAutoFit/>
          </a:bodyPr>
          <a:lstStyle/>
          <a:p>
            <a:pPr defTabSz="1455868">
              <a:defRPr sz="5600">
                <a:latin typeface="Verdana"/>
                <a:ea typeface="Verdana"/>
                <a:cs typeface="Verdana"/>
                <a:sym typeface="Verdana"/>
              </a:defRPr>
            </a:pPr>
            <a:r>
              <a:rPr sz="2800" i="1">
                <a:latin typeface="Arial"/>
                <a:ea typeface="Arial"/>
                <a:cs typeface="Arial"/>
                <a:sym typeface="Arial"/>
              </a:rPr>
              <a:t>“</a:t>
            </a:r>
            <a:r>
              <a:rPr sz="2800" i="1" u="sng">
                <a:latin typeface="Arial"/>
                <a:ea typeface="Arial"/>
                <a:cs typeface="Arial"/>
                <a:sym typeface="Arial"/>
              </a:rPr>
              <a:t>What SF stories can do better</a:t>
            </a:r>
            <a:r>
              <a:rPr sz="2800" i="1">
                <a:latin typeface="Arial"/>
                <a:ea typeface="Arial"/>
                <a:cs typeface="Arial"/>
                <a:sym typeface="Arial"/>
              </a:rPr>
              <a:t> than almost anything else is to provide not just an idea for some specific technical innovation, but also to supply a </a:t>
            </a:r>
            <a:r>
              <a:rPr sz="2800" i="1" u="sng">
                <a:latin typeface="Arial"/>
                <a:ea typeface="Arial"/>
                <a:cs typeface="Arial"/>
                <a:sym typeface="Arial"/>
              </a:rPr>
              <a:t>coherent picture of that innovation being integrated into a society, into an economy, and into people’s lives</a:t>
            </a:r>
            <a:r>
              <a:rPr sz="2800" i="1">
                <a:latin typeface="Arial"/>
                <a:ea typeface="Arial"/>
                <a:cs typeface="Arial"/>
                <a:sym typeface="Arial"/>
              </a:rP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60">
                                            <p:bg/>
                                          </p:spTgt>
                                        </p:tgtEl>
                                        <p:attrNameLst>
                                          <p:attrName>style.visibility</p:attrName>
                                        </p:attrNameLst>
                                      </p:cBhvr>
                                      <p:to>
                                        <p:strVal val="visible"/>
                                      </p:to>
                                    </p:set>
                                  </p:childTnLst>
                                </p:cTn>
                              </p:par>
                              <p:par>
                                <p:cTn id="13" presetID="1" presetClass="entr" presetSubtype="0" fill="hold" grpId="3" nodeType="withEffect">
                                  <p:stCondLst>
                                    <p:cond delay="0"/>
                                  </p:stCondLst>
                                  <p:iterate>
                                    <p:tmAbs val="0"/>
                                  </p:iterate>
                                  <p:childTnLst>
                                    <p:set>
                                      <p:cBhvr>
                                        <p:cTn id="14" fill="hold"/>
                                        <p:tgtEl>
                                          <p:spTgt spid="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3" build="p" animBg="1" advAuto="0"/>
      <p:bldP spid="61" grpId="1" animBg="1" advAuto="0"/>
      <p:bldP spid="62"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Robots in education</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4.3. Revisiting issues</a:t>
            </a:r>
          </a:p>
        </p:txBody>
      </p:sp>
      <p:sp>
        <p:nvSpPr>
          <p:cNvPr id="311" name="Shape 311"/>
          <p:cNvSpPr/>
          <p:nvPr/>
        </p:nvSpPr>
        <p:spPr>
          <a:xfrm>
            <a:off x="521776" y="4013200"/>
            <a:ext cx="12316947" cy="37125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57200">
              <a:lnSpc>
                <a:spcPct val="120000"/>
              </a:lnSpc>
              <a:spcBef>
                <a:spcPts val="2900"/>
              </a:spcBef>
              <a:tabLst>
                <a:tab pos="177800" algn="l"/>
                <a:tab pos="355600" algn="l"/>
              </a:tabLst>
              <a:defRPr sz="2600">
                <a:latin typeface="Arial"/>
                <a:ea typeface="Arial"/>
                <a:cs typeface="Arial"/>
                <a:sym typeface="Arial"/>
              </a:defRPr>
            </a:pPr>
            <a:r>
              <a:rPr u="sng"/>
              <a:t>Design of robot assistants (Section 1)</a:t>
            </a:r>
            <a:r>
              <a:t>: </a:t>
            </a:r>
            <a:r>
              <a:rPr>
                <a:solidFill>
                  <a:srgbClr val="04AFAF"/>
                </a:solidFill>
              </a:rPr>
              <a:t>Here Silvana points out some downsides, while the relation of </a:t>
            </a:r>
            <a:r>
              <a:rPr b="1" i="1">
                <a:solidFill>
                  <a:srgbClr val="04AFAF"/>
                </a:solidFill>
              </a:rPr>
              <a:t>Leo</a:t>
            </a:r>
            <a:r>
              <a:rPr>
                <a:solidFill>
                  <a:srgbClr val="04AFAF"/>
                </a:solidFill>
              </a:rPr>
              <a:t> with his assistant </a:t>
            </a:r>
            <a:r>
              <a:rPr b="1" i="1">
                <a:solidFill>
                  <a:srgbClr val="04AFAF"/>
                </a:solidFill>
              </a:rPr>
              <a:t>ROBco</a:t>
            </a:r>
            <a:r>
              <a:rPr>
                <a:solidFill>
                  <a:srgbClr val="04AFAF"/>
                </a:solidFill>
              </a:rPr>
              <a:t> in Chapter 18 illustrates how a robot could enhance the capacities of its user</a:t>
            </a:r>
            <a:r>
              <a:t>, as mentioned under Question 3.D, </a:t>
            </a:r>
            <a:r>
              <a:rPr>
                <a:solidFill>
                  <a:srgbClr val="04AFAF"/>
                </a:solidFill>
              </a:rPr>
              <a:t>although in this case under the control of </a:t>
            </a:r>
            <a:r>
              <a:rPr b="1" i="1">
                <a:solidFill>
                  <a:srgbClr val="04AFAF"/>
                </a:solidFill>
              </a:rPr>
              <a:t>Dr. Craft</a:t>
            </a:r>
            <a:r>
              <a:t>, thus also touching upon the discussion under Question 1.D. </a:t>
            </a:r>
            <a:endParaRPr u="sng"/>
          </a:p>
          <a:p>
            <a:pPr defTabSz="457200">
              <a:lnSpc>
                <a:spcPct val="120000"/>
              </a:lnSpc>
              <a:spcBef>
                <a:spcPts val="4000"/>
              </a:spcBef>
              <a:tabLst>
                <a:tab pos="177800" algn="l"/>
                <a:tab pos="355600" algn="l"/>
              </a:tabLst>
              <a:defRPr sz="2600">
                <a:latin typeface="Arial"/>
                <a:ea typeface="Arial"/>
                <a:cs typeface="Arial"/>
                <a:sym typeface="Arial"/>
              </a:defRPr>
            </a:pPr>
            <a:r>
              <a:rPr u="sng"/>
              <a:t>Concerns about HRI experimentation (3.C)</a:t>
            </a:r>
            <a:r>
              <a:t>: </a:t>
            </a:r>
            <a:r>
              <a:rPr>
                <a:solidFill>
                  <a:srgbClr val="04AFAF"/>
                </a:solidFill>
              </a:rPr>
              <a:t>In Chapter 21, </a:t>
            </a:r>
            <a:r>
              <a:rPr b="1" i="1">
                <a:solidFill>
                  <a:srgbClr val="04AFAF"/>
                </a:solidFill>
              </a:rPr>
              <a:t>Leo</a:t>
            </a:r>
            <a:r>
              <a:rPr>
                <a:solidFill>
                  <a:srgbClr val="04AFAF"/>
                </a:solidFill>
              </a:rPr>
              <a:t> discovers that he has been used as guinea pig by </a:t>
            </a:r>
            <a:r>
              <a:rPr b="1" i="1">
                <a:solidFill>
                  <a:srgbClr val="04AFAF"/>
                </a:solidFill>
              </a:rPr>
              <a:t>Dr. Craft</a:t>
            </a:r>
            <a:r>
              <a:rPr>
                <a:solidFill>
                  <a:srgbClr val="04AFAF"/>
                </a:solidFill>
              </a:rPr>
              <a:t> .</a:t>
            </a:r>
          </a:p>
        </p:txBody>
      </p:sp>
      <p:sp>
        <p:nvSpPr>
          <p:cNvPr id="312" name="Shape 312"/>
          <p:cNvSpPr/>
          <p:nvPr/>
        </p:nvSpPr>
        <p:spPr>
          <a:xfrm>
            <a:off x="494806" y="2286000"/>
            <a:ext cx="12633709" cy="1409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499154" defTabSz="688489">
              <a:defRPr sz="2600">
                <a:latin typeface="Comic Sans MS"/>
                <a:ea typeface="Comic Sans MS"/>
                <a:cs typeface="Comic Sans MS"/>
                <a:sym typeface="Comic Sans MS"/>
              </a:defRPr>
            </a:lvl1pPr>
          </a:lstStyle>
          <a:p>
            <a:r>
              <a:t>[Silvana:] … you’re not trying to replace anyone, just broaden their abilities, that’s why you rush to use euphemisms, like assistant or helper, instead of saying executor or usurper, which is what they’ll end up being.”.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1">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3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2" build="p" bldLvl="5" animBg="1" advAuto="0"/>
      <p:bldP spid="312"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315" name="Shape 315"/>
          <p:cNvSpPr/>
          <p:nvPr/>
        </p:nvSpPr>
        <p:spPr>
          <a:xfrm>
            <a:off x="1651000" y="4217672"/>
            <a:ext cx="7238511"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b="1">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p:nvPr/>
        </p:nvSpPr>
        <p:spPr>
          <a:xfrm>
            <a:off x="470976" y="1929903"/>
            <a:ext cx="12368000" cy="6896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854" defTabSz="688489">
              <a:spcBef>
                <a:spcPts val="1200"/>
              </a:spcBef>
              <a:defRPr sz="2600">
                <a:latin typeface="Comic Sans MS"/>
                <a:ea typeface="Comic Sans MS"/>
                <a:cs typeface="Comic Sans MS"/>
                <a:sym typeface="Comic Sans MS"/>
              </a:defRPr>
            </a:pPr>
            <a:r>
              <a:t>[Leo:] “Why is it so hard for you people to accept that </a:t>
            </a:r>
            <a:r>
              <a:rPr u="sng"/>
              <a:t>machines can perform some tasks better than we can</a:t>
            </a:r>
            <a:r>
              <a:t>?” </a:t>
            </a:r>
          </a:p>
          <a:p>
            <a:pPr marR="3854" defTabSz="688489">
              <a:spcBef>
                <a:spcPts val="1200"/>
              </a:spcBef>
              <a:defRPr sz="2600">
                <a:latin typeface="Comic Sans MS"/>
                <a:ea typeface="Comic Sans MS"/>
                <a:cs typeface="Comic Sans MS"/>
                <a:sym typeface="Comic Sans MS"/>
              </a:defRPr>
            </a:pPr>
            <a:r>
              <a:t>[..] </a:t>
            </a:r>
          </a:p>
          <a:p>
            <a:pPr marR="3854" defTabSz="688489">
              <a:spcBef>
                <a:spcPts val="2600"/>
              </a:spcBef>
              <a:defRPr sz="2600">
                <a:latin typeface="Comic Sans MS"/>
                <a:ea typeface="Comic Sans MS"/>
                <a:cs typeface="Comic Sans MS"/>
                <a:sym typeface="Comic Sans MS"/>
              </a:defRPr>
            </a:pPr>
            <a:r>
              <a:t>[Silvana:] “What are you trying to do now? </a:t>
            </a:r>
            <a:r>
              <a:rPr u="sng"/>
              <a:t>Making robots with feelings … and you have to suck them out of a little girl</a:t>
            </a:r>
            <a:r>
              <a:t>?”</a:t>
            </a:r>
          </a:p>
          <a:p>
            <a:pPr marR="3854" defTabSz="688489">
              <a:spcBef>
                <a:spcPts val="1200"/>
              </a:spcBef>
              <a:defRPr sz="2600">
                <a:solidFill>
                  <a:srgbClr val="04AFAF"/>
                </a:solidFill>
                <a:latin typeface="Comic Sans MS"/>
                <a:ea typeface="Comic Sans MS"/>
                <a:cs typeface="Comic Sans MS"/>
                <a:sym typeface="Comic Sans MS"/>
              </a:defRPr>
            </a:pPr>
            <a:r>
              <a:t>[Leo:] “it’s a device that helps expand my capabilities. What more could I want?”</a:t>
            </a:r>
          </a:p>
          <a:p>
            <a:pPr marR="3854" defTabSz="688489">
              <a:spcBef>
                <a:spcPts val="1200"/>
              </a:spcBef>
              <a:defRPr sz="2600">
                <a:solidFill>
                  <a:srgbClr val="04AFAF"/>
                </a:solidFill>
                <a:latin typeface="Comic Sans MS"/>
                <a:ea typeface="Comic Sans MS"/>
                <a:cs typeface="Comic Sans MS"/>
                <a:sym typeface="Comic Sans MS"/>
              </a:defRPr>
            </a:pPr>
            <a:r>
              <a:t>[Silvana:] “Machines that augment human capabilities seem like a great idea to me: without remote manipulators surgeons couldn’t operate on a microscopic scale and, without INFerrers, we’d take too long overthinking the consequences of our decisions … </a:t>
            </a:r>
            <a:r>
              <a:rPr u="sng"/>
              <a:t>it’s ROBs that I reject, and the personal link that is established between them and their PROPs</a:t>
            </a:r>
            <a:r>
              <a:t> that ends up hogging people’s most intimate time and space. You said it yourself: you don’t need anything else … and, in the end, </a:t>
            </a:r>
            <a:r>
              <a:rPr u="sng"/>
              <a:t>you become wooden like them</a:t>
            </a:r>
            <a:r>
              <a:t>.”</a:t>
            </a:r>
          </a:p>
        </p:txBody>
      </p:sp>
      <p:sp>
        <p:nvSpPr>
          <p:cNvPr id="318" name="Shape 318"/>
          <p:cNvSpPr/>
          <p:nvPr/>
        </p:nvSpPr>
        <p:spPr>
          <a:xfrm>
            <a:off x="471401" y="333178"/>
            <a:ext cx="12061998"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5. Human-robot interaction and human dignity</a:t>
            </a:r>
            <a:r>
              <a:rPr b="1"/>
              <a:t> </a:t>
            </a:r>
          </a:p>
        </p:txBody>
      </p:sp>
      <p:sp>
        <p:nvSpPr>
          <p:cNvPr id="319" name="Shape 319"/>
          <p:cNvSpPr/>
          <p:nvPr/>
        </p:nvSpPr>
        <p:spPr>
          <a:xfrm>
            <a:off x="7715992" y="1298859"/>
            <a:ext cx="5290534"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25/28 - Leo/Silvana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1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1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1"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470976" y="1929903"/>
            <a:ext cx="12150399" cy="7061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854" defTabSz="688489">
              <a:spcBef>
                <a:spcPts val="600"/>
              </a:spcBef>
              <a:defRPr sz="2600">
                <a:latin typeface="Comic Sans MS"/>
                <a:ea typeface="Comic Sans MS"/>
                <a:cs typeface="Comic Sans MS"/>
                <a:sym typeface="Comic Sans MS"/>
              </a:defRPr>
            </a:pPr>
            <a:r>
              <a:t>[ROBco:] “Question: Would you like a suggestion?” Upon receiving Leo’s assent, it goes on. “Try not to repeat yourself. I have already been used as an example and it is obvious that she [Silvana] does not like ROBs. Look for another example, one that appeals to her more.”</a:t>
            </a:r>
          </a:p>
          <a:p>
            <a:pPr marR="3854" defTabSz="688489">
              <a:spcBef>
                <a:spcPts val="600"/>
              </a:spcBef>
              <a:defRPr sz="2600">
                <a:latin typeface="Comic Sans MS"/>
                <a:ea typeface="Comic Sans MS"/>
                <a:cs typeface="Comic Sans MS"/>
                <a:sym typeface="Comic Sans MS"/>
              </a:defRPr>
            </a:pPr>
            <a:r>
              <a:t>[Silvana:] “Don’t you find it </a:t>
            </a:r>
            <a:r>
              <a:rPr u="sng"/>
              <a:t>degrading</a:t>
            </a:r>
            <a:r>
              <a:t> when it talks to you like that?”</a:t>
            </a:r>
          </a:p>
          <a:p>
            <a:pPr marR="3854" defTabSz="688489">
              <a:spcBef>
                <a:spcPts val="600"/>
              </a:spcBef>
              <a:defRPr sz="2600">
                <a:latin typeface="Comic Sans MS"/>
                <a:ea typeface="Comic Sans MS"/>
                <a:cs typeface="Comic Sans MS"/>
                <a:sym typeface="Comic Sans MS"/>
              </a:defRPr>
            </a:pPr>
            <a:r>
              <a:t>[Leo:] “Why? It’s given me some good advice.”</a:t>
            </a:r>
          </a:p>
          <a:p>
            <a:pPr marR="3854" defTabSz="688489">
              <a:spcBef>
                <a:spcPts val="2000"/>
              </a:spcBef>
              <a:defRPr sz="2600">
                <a:solidFill>
                  <a:srgbClr val="04AFAF"/>
                </a:solidFill>
                <a:latin typeface="Comic Sans MS"/>
                <a:ea typeface="Comic Sans MS"/>
                <a:cs typeface="Comic Sans MS"/>
                <a:sym typeface="Comic Sans MS"/>
              </a:defRPr>
            </a:pPr>
            <a:r>
              <a:t>[Leo:] “I don’t understand. </a:t>
            </a:r>
            <a:r>
              <a:rPr u="sng"/>
              <a:t>All ROBs serve people</a:t>
            </a:r>
            <a:r>
              <a:t>.”</a:t>
            </a:r>
          </a:p>
          <a:p>
            <a:pPr marR="3854" defTabSz="688489">
              <a:spcBef>
                <a:spcPts val="600"/>
              </a:spcBef>
              <a:defRPr sz="2600">
                <a:solidFill>
                  <a:srgbClr val="04AFAF"/>
                </a:solidFill>
                <a:latin typeface="Comic Sans MS"/>
                <a:ea typeface="Comic Sans MS"/>
                <a:cs typeface="Comic Sans MS"/>
                <a:sym typeface="Comic Sans MS"/>
              </a:defRPr>
            </a:pPr>
            <a:r>
              <a:t>[Silvana:] “Exactly. It’s just that </a:t>
            </a:r>
            <a:r>
              <a:rPr u="sng"/>
              <a:t>the service is often poisoned</a:t>
            </a:r>
            <a:r>
              <a:t>. Why do you think we’re against those mechanical contraptions?” She feels she can say this now that the dummy’s not around. “Because we’re snobs? Well, no.” She’s set her course and there’s no stopping her now. “</a:t>
            </a:r>
            <a:r>
              <a:rPr u="sng"/>
              <a:t>Overprotective robots produce spoiled people, slaves produce despots, and entertainers brainwash their own PROPs</a:t>
            </a:r>
            <a:r>
              <a:t>. And worst of all you people don’t care what happens to the rest of us as long as they sell.”</a:t>
            </a:r>
          </a:p>
        </p:txBody>
      </p:sp>
      <p:sp>
        <p:nvSpPr>
          <p:cNvPr id="322" name="Shape 322"/>
          <p:cNvSpPr/>
          <p:nvPr/>
        </p:nvSpPr>
        <p:spPr>
          <a:xfrm>
            <a:off x="471401" y="333178"/>
            <a:ext cx="12149549"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5. Human-robot interaction and human dignity</a:t>
            </a:r>
            <a:r>
              <a:rPr b="1"/>
              <a:t> </a:t>
            </a:r>
          </a:p>
        </p:txBody>
      </p:sp>
      <p:sp>
        <p:nvSpPr>
          <p:cNvPr id="323" name="Shape 323"/>
          <p:cNvSpPr/>
          <p:nvPr/>
        </p:nvSpPr>
        <p:spPr>
          <a:xfrm>
            <a:off x="7715992" y="1298859"/>
            <a:ext cx="5267714"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25/28 - Leo/Silvana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21">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2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build="p" bldLvl="5"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Chapters 19, 25 and 28 in the novel</a:t>
            </a:r>
          </a:p>
        </p:txBody>
      </p:sp>
      <p:sp>
        <p:nvSpPr>
          <p:cNvPr id="326" name="Shape 326"/>
          <p:cNvSpPr/>
          <p:nvPr/>
        </p:nvSpPr>
        <p:spPr>
          <a:xfrm>
            <a:off x="498189" y="2477490"/>
            <a:ext cx="12642272" cy="5292183"/>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140970" defTabSz="457200">
              <a:lnSpc>
                <a:spcPct val="120000"/>
              </a:lnSpc>
              <a:spcBef>
                <a:spcPts val="1800"/>
              </a:spcBef>
              <a:tabLst>
                <a:tab pos="177800" algn="l"/>
                <a:tab pos="355600" algn="l"/>
              </a:tabLst>
              <a:defRPr sz="2600">
                <a:latin typeface="Arial"/>
                <a:ea typeface="Arial"/>
                <a:cs typeface="Arial"/>
                <a:sym typeface="Arial"/>
              </a:defRPr>
            </a:pPr>
            <a:r>
              <a:t>Robot assistants should have the basic interaction </a:t>
            </a:r>
            <a:r>
              <a:rPr u="sng"/>
              <a:t>competencies to deal with</a:t>
            </a:r>
            <a:r>
              <a:t> </a:t>
            </a:r>
            <a:r>
              <a:rPr u="sng"/>
              <a:t>ethically-sensitive situations</a:t>
            </a:r>
            <a:r>
              <a:t>, which is critical in the case of robot caregivers for vulnerable groups, such as children, mentally disabled or elderly people. </a:t>
            </a:r>
          </a:p>
          <a:p>
            <a:pPr marR="140970" defTabSz="457200">
              <a:lnSpc>
                <a:spcPct val="120000"/>
              </a:lnSpc>
              <a:spcBef>
                <a:spcPts val="4000"/>
              </a:spcBef>
              <a:tabLst>
                <a:tab pos="177800" algn="l"/>
                <a:tab pos="355600" algn="l"/>
              </a:tabLst>
              <a:defRPr sz="2600">
                <a:latin typeface="Arial"/>
                <a:ea typeface="Arial"/>
                <a:cs typeface="Arial"/>
                <a:sym typeface="Arial"/>
              </a:defRPr>
            </a:pPr>
            <a:r>
              <a:t>Example: the advantage of robots being always available and very reliable to provide physical support in patient transfer operations must be balanced with the need to </a:t>
            </a:r>
            <a:r>
              <a:rPr u="sng"/>
              <a:t>avoid eliciting feelings of objectification and loss of control</a:t>
            </a:r>
            <a:r>
              <a:t>; thus, robots should not lift or move people around without consulting them. </a:t>
            </a:r>
          </a:p>
          <a:p>
            <a:pPr marR="140970" defTabSz="457200">
              <a:lnSpc>
                <a:spcPct val="120000"/>
              </a:lnSpc>
              <a:spcBef>
                <a:spcPts val="4000"/>
              </a:spcBef>
              <a:tabLst>
                <a:tab pos="177800" algn="l"/>
                <a:tab pos="355600" algn="l"/>
              </a:tabLst>
              <a:defRPr sz="2600">
                <a:solidFill>
                  <a:srgbClr val="04AFAF"/>
                </a:solidFill>
                <a:latin typeface="Arial"/>
                <a:ea typeface="Arial"/>
                <a:cs typeface="Arial"/>
                <a:sym typeface="Arial"/>
              </a:defRPr>
            </a:pPr>
            <a:r>
              <a:t>Physical contact with robots appears as a sensitive issue when </a:t>
            </a:r>
            <a:r>
              <a:rPr b="1" i="1"/>
              <a:t>ROBco</a:t>
            </a:r>
            <a:r>
              <a:t> places a helmet on </a:t>
            </a:r>
            <a:r>
              <a:rPr b="1" i="1"/>
              <a:t>Celia</a:t>
            </a:r>
            <a:r>
              <a:t>’s head in Chapter 19.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p:nvPr/>
        </p:nvSpPr>
        <p:spPr>
          <a:xfrm>
            <a:off x="498189" y="2286000"/>
            <a:ext cx="12422800" cy="671897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600"/>
              </a:spcBef>
              <a:tabLst>
                <a:tab pos="177800" algn="l"/>
                <a:tab pos="355600" algn="l"/>
              </a:tabLst>
              <a:defRPr sz="2600">
                <a:latin typeface="Arial"/>
                <a:ea typeface="Arial"/>
                <a:cs typeface="Arial"/>
                <a:sym typeface="Arial"/>
              </a:defRPr>
            </a:pPr>
            <a:r>
              <a:rPr b="1"/>
              <a:t>Issues to be considered</a:t>
            </a:r>
            <a:r>
              <a:t> before deploying robot technology in eldercare: </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less opportunities for social contact and </a:t>
            </a:r>
            <a:r>
              <a:rPr u="sng"/>
              <a:t>risk of neglect</a:t>
            </a:r>
            <a:r>
              <a:t> by society and families</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risk of </a:t>
            </a:r>
            <a:r>
              <a:rPr u="sng"/>
              <a:t>objectification</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loss of </a:t>
            </a:r>
            <a:r>
              <a:rPr u="sng"/>
              <a:t>privacy</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t>restriction of personal </a:t>
            </a:r>
            <a:r>
              <a:rPr u="sng"/>
              <a:t>liberty</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rPr u="sng"/>
              <a:t>deception and infantilization</a:t>
            </a:r>
            <a:r>
              <a:t> by interacting with robots as companions</a:t>
            </a:r>
          </a:p>
          <a:p>
            <a:pPr marL="260684" marR="331470" indent="-260684" defTabSz="457200">
              <a:lnSpc>
                <a:spcPct val="120000"/>
              </a:lnSpc>
              <a:spcBef>
                <a:spcPts val="600"/>
              </a:spcBef>
              <a:buSzPct val="100000"/>
              <a:buChar char="•"/>
              <a:tabLst>
                <a:tab pos="177800" algn="l"/>
                <a:tab pos="355600" algn="l"/>
              </a:tabLst>
              <a:defRPr sz="2600">
                <a:latin typeface="Arial"/>
                <a:ea typeface="Arial"/>
                <a:cs typeface="Arial"/>
                <a:sym typeface="Arial"/>
              </a:defRPr>
            </a:pPr>
            <a:r>
              <a:rPr u="sng"/>
              <a:t>attribution of responsibility</a:t>
            </a:r>
            <a:r>
              <a:t> if things went wrong.</a:t>
            </a:r>
          </a:p>
          <a:p>
            <a:pPr marR="331470" defTabSz="457200">
              <a:lnSpc>
                <a:spcPct val="120000"/>
              </a:lnSpc>
              <a:spcBef>
                <a:spcPts val="1000"/>
              </a:spcBef>
              <a:tabLst>
                <a:tab pos="177800" algn="l"/>
                <a:tab pos="355600" algn="l"/>
              </a:tabLst>
              <a:defRPr sz="1600">
                <a:latin typeface="Arial"/>
                <a:ea typeface="Arial"/>
                <a:cs typeface="Arial"/>
                <a:sym typeface="Arial"/>
              </a:defRPr>
            </a:pPr>
            <a:endParaRPr/>
          </a:p>
          <a:p>
            <a:pPr marR="331470" defTabSz="457200">
              <a:lnSpc>
                <a:spcPct val="120000"/>
              </a:lnSpc>
              <a:spcBef>
                <a:spcPts val="600"/>
              </a:spcBef>
              <a:tabLst>
                <a:tab pos="177800" algn="l"/>
                <a:tab pos="355600" algn="l"/>
              </a:tabLst>
              <a:defRPr sz="2600" b="1">
                <a:latin typeface="Arial"/>
                <a:ea typeface="Arial"/>
                <a:cs typeface="Arial"/>
                <a:sym typeface="Arial"/>
              </a:defRPr>
            </a:pPr>
            <a:r>
              <a:t>      Limits of robot decision making in relation to the user’s state of mind?</a:t>
            </a:r>
          </a:p>
          <a:p>
            <a:pPr marR="331470" defTabSz="457200">
              <a:lnSpc>
                <a:spcPct val="120000"/>
              </a:lnSpc>
              <a:spcBef>
                <a:spcPts val="3000"/>
              </a:spcBef>
              <a:tabLst>
                <a:tab pos="177800" algn="l"/>
                <a:tab pos="355600" algn="l"/>
              </a:tabLst>
              <a:defRPr sz="2600">
                <a:latin typeface="Arial"/>
                <a:ea typeface="Arial"/>
                <a:cs typeface="Arial"/>
                <a:sym typeface="Arial"/>
              </a:defRPr>
            </a:pPr>
            <a:r>
              <a:t>More generally, smart city technologies (ambient intelligence, the internet of things) can be very handy in some cases but… leaving the human out of the control loop, </a:t>
            </a:r>
            <a:r>
              <a:rPr u="sng"/>
              <a:t>may restrain the freedom and privacy</a:t>
            </a:r>
            <a:r>
              <a:t> of citizens.</a:t>
            </a:r>
          </a:p>
        </p:txBody>
      </p:sp>
      <p:sp>
        <p:nvSpPr>
          <p:cNvPr id="329" name="Shape 329"/>
          <p:cNvSpPr/>
          <p:nvPr/>
        </p:nvSpPr>
        <p:spPr>
          <a:xfrm>
            <a:off x="471401" y="333178"/>
            <a:ext cx="12061997"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5.2. Ethical background and discussion</a:t>
            </a:r>
          </a:p>
        </p:txBody>
      </p:sp>
      <p:sp>
        <p:nvSpPr>
          <p:cNvPr id="330" name="Shape 330"/>
          <p:cNvSpPr/>
          <p:nvPr/>
        </p:nvSpPr>
        <p:spPr>
          <a:xfrm>
            <a:off x="8323368" y="5909277"/>
            <a:ext cx="4210030"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[Sharkey and Sharkey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330">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330">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32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2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32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328">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328">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328">
                                            <p:txEl>
                                              <p:pRg st="6" end="6"/>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 nodeType="afterEffect">
                                  <p:stCondLst>
                                    <p:cond delay="0"/>
                                  </p:stCondLst>
                                  <p:iterate>
                                    <p:tmAbs val="0"/>
                                  </p:iterate>
                                  <p:childTnLst>
                                    <p:set>
                                      <p:cBhvr>
                                        <p:cTn id="40" fill="hold"/>
                                        <p:tgtEl>
                                          <p:spTgt spid="328">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28">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3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build="p" bldLvl="5" animBg="1" advAuto="0"/>
      <p:bldP spid="330" grpId="2" build="p"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nvSpPr>
        <p:spPr>
          <a:xfrm>
            <a:off x="434689" y="2477456"/>
            <a:ext cx="12482744" cy="4138783"/>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2800">
                <a:latin typeface="Arial"/>
                <a:ea typeface="Arial"/>
                <a:cs typeface="Arial"/>
                <a:sym typeface="Arial"/>
              </a:defRPr>
            </a:pPr>
            <a:r>
              <a:t>5.A - Could robot decision-making undermine </a:t>
            </a:r>
            <a:r>
              <a:rPr u="sng"/>
              <a:t>human freedom and dignity</a:t>
            </a:r>
            <a:r>
              <a:t>?</a:t>
            </a:r>
          </a:p>
          <a:p>
            <a:pPr>
              <a:lnSpc>
                <a:spcPct val="120000"/>
              </a:lnSpc>
              <a:spcBef>
                <a:spcPts val="2000"/>
              </a:spcBef>
              <a:defRPr sz="2800">
                <a:latin typeface="Arial"/>
                <a:ea typeface="Arial"/>
                <a:cs typeface="Arial"/>
                <a:sym typeface="Arial"/>
              </a:defRPr>
            </a:pPr>
            <a:r>
              <a:t>5.B - Is it acceptable for robots to behave as </a:t>
            </a:r>
            <a:r>
              <a:rPr u="sng"/>
              <a:t>emotional surrogates</a:t>
            </a:r>
            <a:r>
              <a:t>? If so, in what cases?</a:t>
            </a:r>
          </a:p>
          <a:p>
            <a:pPr lvl="3">
              <a:lnSpc>
                <a:spcPct val="120000"/>
              </a:lnSpc>
              <a:spcBef>
                <a:spcPts val="2000"/>
              </a:spcBef>
              <a:defRPr sz="2800">
                <a:latin typeface="Arial"/>
                <a:ea typeface="Arial"/>
                <a:cs typeface="Arial"/>
                <a:sym typeface="Arial"/>
              </a:defRPr>
            </a:pPr>
            <a:r>
              <a:t>5.C - Could robots be used as </a:t>
            </a:r>
            <a:r>
              <a:rPr u="sng"/>
              <a:t>therapists</a:t>
            </a:r>
            <a:r>
              <a:t>  for the mentally disabled?</a:t>
            </a:r>
          </a:p>
          <a:p>
            <a:pPr>
              <a:lnSpc>
                <a:spcPct val="120000"/>
              </a:lnSpc>
              <a:spcBef>
                <a:spcPts val="2000"/>
              </a:spcBef>
              <a:defRPr sz="2800">
                <a:latin typeface="Arial"/>
                <a:ea typeface="Arial"/>
                <a:cs typeface="Arial"/>
                <a:sym typeface="Arial"/>
              </a:defRPr>
            </a:pPr>
            <a:r>
              <a:t>5.D - How </a:t>
            </a:r>
            <a:r>
              <a:rPr u="sng"/>
              <a:t>adaptive/tunable</a:t>
            </a:r>
            <a:r>
              <a:t> should robots be? Are there limits to human enhancement by robots?</a:t>
            </a:r>
          </a:p>
        </p:txBody>
      </p:sp>
      <p:sp>
        <p:nvSpPr>
          <p:cNvPr id="333" name="Shape 333"/>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p:nvPr/>
        </p:nvSpPr>
        <p:spPr>
          <a:xfrm>
            <a:off x="498189" y="2477456"/>
            <a:ext cx="12650889" cy="635367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127000">
              <a:lnSpc>
                <a:spcPct val="120000"/>
              </a:lnSpc>
              <a:spcBef>
                <a:spcPts val="500"/>
              </a:spcBef>
              <a:defRPr sz="2600">
                <a:latin typeface="Arial"/>
                <a:ea typeface="Arial"/>
                <a:cs typeface="Arial"/>
                <a:sym typeface="Arial"/>
              </a:defRPr>
            </a:pPr>
            <a:r>
              <a:t>The extent to which a robot should decide and convey its decisions to users depends on their state of mind, which is </a:t>
            </a:r>
            <a:r>
              <a:rPr u="sng"/>
              <a:t>difficult to evaluate</a:t>
            </a:r>
            <a:r>
              <a:t> and evolves over time. </a:t>
            </a:r>
          </a:p>
          <a:p>
            <a:pPr marR="127000">
              <a:lnSpc>
                <a:spcPct val="120000"/>
              </a:lnSpc>
              <a:spcBef>
                <a:spcPts val="1200"/>
              </a:spcBef>
              <a:defRPr sz="100">
                <a:latin typeface="Arial"/>
                <a:ea typeface="Arial"/>
                <a:cs typeface="Arial"/>
                <a:sym typeface="Arial"/>
              </a:defRPr>
            </a:pPr>
            <a:endParaRPr/>
          </a:p>
          <a:p>
            <a:pPr marR="127000">
              <a:lnSpc>
                <a:spcPct val="120000"/>
              </a:lnSpc>
              <a:spcBef>
                <a:spcPts val="500"/>
              </a:spcBef>
              <a:defRPr sz="2600">
                <a:latin typeface="Arial"/>
                <a:ea typeface="Arial"/>
                <a:cs typeface="Arial"/>
                <a:sym typeface="Arial"/>
              </a:defRPr>
            </a:pPr>
            <a:r>
              <a:t>Emotion detection is prone to errors (e.g., ‘lie detectors’ were actually much more likely to stigmatize the innocent than to pinpoint the guilty)</a:t>
            </a:r>
          </a:p>
          <a:p>
            <a:pPr marR="127000" defTabSz="457200">
              <a:lnSpc>
                <a:spcPct val="120000"/>
              </a:lnSpc>
              <a:spcBef>
                <a:spcPts val="1600"/>
              </a:spcBef>
              <a:tabLst>
                <a:tab pos="177800" algn="l"/>
                <a:tab pos="355600" algn="l"/>
              </a:tabLst>
              <a:defRPr sz="2600">
                <a:latin typeface="Arial"/>
                <a:ea typeface="Arial"/>
                <a:cs typeface="Arial"/>
                <a:sym typeface="Arial"/>
              </a:defRPr>
            </a:pPr>
            <a:r>
              <a:t>Provisions should be made to ensure that robots:</a:t>
            </a:r>
          </a:p>
          <a:p>
            <a:pPr marL="260684" marR="127000" indent="-260684" defTabSz="457200">
              <a:lnSpc>
                <a:spcPct val="120000"/>
              </a:lnSpc>
              <a:buSzPct val="100000"/>
              <a:buChar char="•"/>
              <a:tabLst>
                <a:tab pos="177800" algn="l"/>
                <a:tab pos="355600" algn="l"/>
              </a:tabLst>
              <a:defRPr sz="2600">
                <a:latin typeface="Arial"/>
                <a:ea typeface="Arial"/>
                <a:cs typeface="Arial"/>
                <a:sym typeface="Arial"/>
              </a:defRPr>
            </a:pPr>
            <a:r>
              <a:t>never perform actions on users they don’t deserve </a:t>
            </a:r>
          </a:p>
          <a:p>
            <a:pPr marL="260684" marR="127000" indent="-260684" defTabSz="457200">
              <a:lnSpc>
                <a:spcPct val="120000"/>
              </a:lnSpc>
              <a:buSzPct val="100000"/>
              <a:buChar char="•"/>
              <a:tabLst>
                <a:tab pos="177800" algn="l"/>
                <a:tab pos="355600" algn="l"/>
              </a:tabLst>
              <a:defRPr sz="2600">
                <a:latin typeface="Arial"/>
                <a:ea typeface="Arial"/>
                <a:cs typeface="Arial"/>
                <a:sym typeface="Arial"/>
              </a:defRPr>
            </a:pPr>
            <a:r>
              <a:t>provide responses when users ought to receive them</a:t>
            </a:r>
          </a:p>
          <a:p>
            <a:pPr marL="260684" marR="127000" indent="-260684" defTabSz="457200">
              <a:lnSpc>
                <a:spcPct val="120000"/>
              </a:lnSpc>
              <a:buSzPct val="100000"/>
              <a:buChar char="•"/>
              <a:tabLst>
                <a:tab pos="177800" algn="l"/>
                <a:tab pos="355600" algn="l"/>
              </a:tabLst>
              <a:defRPr sz="2600">
                <a:latin typeface="Arial"/>
                <a:ea typeface="Arial"/>
                <a:cs typeface="Arial"/>
                <a:sym typeface="Arial"/>
              </a:defRPr>
            </a:pPr>
            <a:r>
              <a:t>use respectful language and not intimidate users.</a:t>
            </a:r>
          </a:p>
          <a:p>
            <a:pPr marR="127000" defTabSz="457200">
              <a:lnSpc>
                <a:spcPct val="120000"/>
              </a:lnSpc>
              <a:tabLst>
                <a:tab pos="177800" algn="l"/>
                <a:tab pos="355600" algn="l"/>
              </a:tabLst>
              <a:defRPr sz="1600">
                <a:latin typeface="Arial"/>
                <a:ea typeface="Arial"/>
                <a:cs typeface="Arial"/>
                <a:sym typeface="Arial"/>
              </a:defRPr>
            </a:pPr>
            <a:endParaRPr/>
          </a:p>
          <a:p>
            <a:pPr marR="127000" defTabSz="457200">
              <a:lnSpc>
                <a:spcPct val="120000"/>
              </a:lnSpc>
              <a:tabLst>
                <a:tab pos="177800" algn="l"/>
                <a:tab pos="355600" algn="l"/>
              </a:tabLst>
              <a:defRPr sz="2600">
                <a:latin typeface="Arial"/>
                <a:ea typeface="Arial"/>
                <a:cs typeface="Arial"/>
                <a:sym typeface="Arial"/>
              </a:defRPr>
            </a:pPr>
            <a:r>
              <a:t>However, </a:t>
            </a:r>
            <a:r>
              <a:rPr u="sng"/>
              <a:t>‘appropriate’ robot language and behavior varies a lot among users</a:t>
            </a:r>
            <a:r>
              <a:t>. </a:t>
            </a:r>
          </a:p>
          <a:p>
            <a:pPr marR="127000" defTabSz="457200">
              <a:lnSpc>
                <a:spcPct val="120000"/>
              </a:lnSpc>
              <a:tabLst>
                <a:tab pos="177800" algn="l"/>
                <a:tab pos="355600" algn="l"/>
              </a:tabLst>
              <a:defRPr sz="1600">
                <a:solidFill>
                  <a:srgbClr val="04AFAF"/>
                </a:solidFill>
                <a:latin typeface="Arial"/>
                <a:ea typeface="Arial"/>
                <a:cs typeface="Arial"/>
                <a:sym typeface="Arial"/>
              </a:defRPr>
            </a:pPr>
            <a:endParaRPr/>
          </a:p>
          <a:p>
            <a:pPr marR="127000" defTabSz="457200">
              <a:lnSpc>
                <a:spcPct val="120000"/>
              </a:lnSpc>
              <a:tabLst>
                <a:tab pos="177800" algn="l"/>
                <a:tab pos="355600" algn="l"/>
              </a:tabLst>
              <a:defRPr sz="3000">
                <a:solidFill>
                  <a:srgbClr val="04AFAF"/>
                </a:solidFill>
                <a:latin typeface="Arial"/>
                <a:ea typeface="Arial"/>
                <a:cs typeface="Arial"/>
                <a:sym typeface="Arial"/>
              </a:defRPr>
            </a:pPr>
            <a:r>
              <a:rPr sz="2600" b="1" i="1"/>
              <a:t>Silvana</a:t>
            </a:r>
            <a:r>
              <a:rPr sz="2600"/>
              <a:t> interprets that </a:t>
            </a:r>
            <a:r>
              <a:rPr sz="2600" b="1" i="1"/>
              <a:t>ROBco</a:t>
            </a:r>
            <a:r>
              <a:rPr sz="2600"/>
              <a:t> talks to </a:t>
            </a:r>
            <a:r>
              <a:rPr sz="2600" b="1" i="1"/>
              <a:t>Leo</a:t>
            </a:r>
            <a:r>
              <a:rPr sz="2600"/>
              <a:t> in a degrading way, whereas he is grateful to have received a good piece of advice from the robot.</a:t>
            </a:r>
          </a:p>
        </p:txBody>
      </p:sp>
      <p:sp>
        <p:nvSpPr>
          <p:cNvPr id="336" name="Shape 336"/>
          <p:cNvSpPr/>
          <p:nvPr/>
        </p:nvSpPr>
        <p:spPr>
          <a:xfrm>
            <a:off x="471401" y="333178"/>
            <a:ext cx="1248196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a:lnSpc>
                <a:spcPct val="120000"/>
              </a:lnSpc>
              <a:defRPr sz="3000">
                <a:solidFill>
                  <a:srgbClr val="04AFAF"/>
                </a:solidFill>
                <a:latin typeface="Arial"/>
                <a:ea typeface="Arial"/>
                <a:cs typeface="Arial"/>
                <a:sym typeface="Arial"/>
              </a:defRPr>
            </a:pPr>
            <a:r>
              <a:t>5.A - Could robot decision-making undermine human freedom and dignity?</a:t>
            </a:r>
          </a:p>
        </p:txBody>
      </p:sp>
      <p:sp>
        <p:nvSpPr>
          <p:cNvPr id="337" name="Shape 337"/>
          <p:cNvSpPr/>
          <p:nvPr/>
        </p:nvSpPr>
        <p:spPr>
          <a:xfrm>
            <a:off x="10616018" y="4356112"/>
            <a:ext cx="202536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[Cowie 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3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335">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2" nodeType="afterEffect">
                                  <p:stCondLst>
                                    <p:cond delay="0"/>
                                  </p:stCondLst>
                                  <p:iterate>
                                    <p:tmAbs val="0"/>
                                  </p:iterate>
                                  <p:childTnLst>
                                    <p:set>
                                      <p:cBhvr>
                                        <p:cTn id="18" fill="hold"/>
                                        <p:tgtEl>
                                          <p:spTgt spid="337">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33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3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335">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335">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335">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33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35">
                                            <p:txEl>
                                              <p:pRg st="8" end="8"/>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 nodeType="afterEffect">
                                  <p:stCondLst>
                                    <p:cond delay="0"/>
                                  </p:stCondLst>
                                  <p:iterate>
                                    <p:tmAbs val="0"/>
                                  </p:iterate>
                                  <p:childTnLst>
                                    <p:set>
                                      <p:cBhvr>
                                        <p:cTn id="43" fill="hold"/>
                                        <p:tgtEl>
                                          <p:spTgt spid="335">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iterate>
                                    <p:tmAbs val="0"/>
                                  </p:iterate>
                                  <p:childTnLst>
                                    <p:set>
                                      <p:cBhvr>
                                        <p:cTn id="47" fill="hold"/>
                                        <p:tgtEl>
                                          <p:spTgt spid="3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build="p" bldLvl="5" animBg="1" advAuto="0"/>
      <p:bldP spid="337" grpId="2" build="p"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498189" y="2477456"/>
            <a:ext cx="12516310" cy="652810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tabLst>
                <a:tab pos="177800" algn="l"/>
                <a:tab pos="355600" algn="l"/>
              </a:tabLst>
              <a:defRPr sz="2600">
                <a:latin typeface="Arial"/>
                <a:ea typeface="Arial"/>
                <a:cs typeface="Arial"/>
                <a:sym typeface="Arial"/>
              </a:defRPr>
            </a:pPr>
            <a:r>
              <a:rPr dirty="0"/>
              <a:t>«A robot used in the care of a vulnerable individual may well be usefully designed to collect information about that person 24/7 and transmit it to hospitals for medical purposes. But the benefit of this must be balanced against that person's right to privacy and to control their own life e.g. refusing treatment.»</a:t>
            </a:r>
          </a:p>
          <a:p>
            <a:pPr marR="331470" defTabSz="457200">
              <a:lnSpc>
                <a:spcPct val="120000"/>
              </a:lnSpc>
              <a:tabLst>
                <a:tab pos="177800" algn="l"/>
                <a:tab pos="355600" algn="l"/>
              </a:tabLst>
              <a:defRPr sz="2600">
                <a:latin typeface="Arial"/>
                <a:ea typeface="Arial"/>
                <a:cs typeface="Arial"/>
                <a:sym typeface="Arial"/>
              </a:defRPr>
            </a:pPr>
            <a:endParaRPr dirty="0"/>
          </a:p>
          <a:p>
            <a:pPr marR="331470" defTabSz="457200">
              <a:lnSpc>
                <a:spcPct val="120000"/>
              </a:lnSpc>
              <a:spcBef>
                <a:spcPts val="2000"/>
              </a:spcBef>
              <a:tabLst>
                <a:tab pos="177800" algn="l"/>
                <a:tab pos="355600" algn="l"/>
              </a:tabLst>
              <a:defRPr sz="2600">
                <a:latin typeface="Arial"/>
                <a:ea typeface="Arial"/>
                <a:cs typeface="Arial"/>
                <a:sym typeface="Arial"/>
              </a:defRPr>
            </a:pPr>
            <a:r>
              <a:rPr dirty="0"/>
              <a:t>What degree of awareness and control of robot nudging should users have?</a:t>
            </a:r>
          </a:p>
          <a:p>
            <a:pPr marR="331470" defTabSz="457200">
              <a:lnSpc>
                <a:spcPct val="120000"/>
              </a:lnSpc>
              <a:tabLst>
                <a:tab pos="177800" algn="l"/>
                <a:tab pos="355600" algn="l"/>
              </a:tabLst>
              <a:defRPr sz="1600">
                <a:latin typeface="Arial"/>
                <a:ea typeface="Arial"/>
                <a:cs typeface="Arial"/>
                <a:sym typeface="Arial"/>
              </a:defRPr>
            </a:pPr>
            <a:endParaRPr dirty="0"/>
          </a:p>
          <a:p>
            <a:pPr marR="331470" defTabSz="457200">
              <a:lnSpc>
                <a:spcPct val="120000"/>
              </a:lnSpc>
              <a:tabLst>
                <a:tab pos="177800" algn="l"/>
                <a:tab pos="355600" algn="l"/>
              </a:tabLst>
              <a:defRPr sz="2600">
                <a:latin typeface="Arial"/>
                <a:ea typeface="Arial"/>
                <a:cs typeface="Arial"/>
                <a:sym typeface="Arial"/>
              </a:defRPr>
            </a:pPr>
            <a:r>
              <a:rPr dirty="0"/>
              <a:t>Consensus that robots should not</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rPr dirty="0"/>
              <a:t>denigrate the user to machine-like status </a:t>
            </a:r>
          </a:p>
          <a:p>
            <a:pPr marL="260684" marR="331470" indent="-260684" defTabSz="457200">
              <a:lnSpc>
                <a:spcPct val="120000"/>
              </a:lnSpc>
              <a:buSzPct val="100000"/>
              <a:buChar char="•"/>
              <a:tabLst>
                <a:tab pos="177800" algn="l"/>
                <a:tab pos="355600" algn="l"/>
              </a:tabLst>
              <a:defRPr sz="2600">
                <a:latin typeface="Arial"/>
                <a:ea typeface="Arial"/>
                <a:cs typeface="Arial"/>
                <a:sym typeface="Arial"/>
              </a:defRPr>
            </a:pPr>
            <a:r>
              <a:rPr dirty="0"/>
              <a:t>impersonate human agency by mimicking intentional states leading to deception</a:t>
            </a:r>
            <a:r>
              <a:rPr dirty="0" smtClean="0"/>
              <a:t>.</a:t>
            </a:r>
            <a:endParaRPr dirty="0"/>
          </a:p>
          <a:p>
            <a:pPr marR="331470" defTabSz="457200">
              <a:lnSpc>
                <a:spcPct val="120000"/>
              </a:lnSpc>
              <a:spcBef>
                <a:spcPts val="2000"/>
              </a:spcBef>
              <a:tabLst>
                <a:tab pos="177800" algn="l"/>
                <a:tab pos="355600" algn="l"/>
              </a:tabLst>
              <a:defRPr sz="2600">
                <a:latin typeface="Arial"/>
                <a:ea typeface="Arial"/>
                <a:cs typeface="Arial"/>
                <a:sym typeface="Arial"/>
              </a:defRPr>
            </a:pPr>
            <a:r>
              <a:rPr dirty="0"/>
              <a:t>Users that want to interact only with humans should be granted the possibility to do so.</a:t>
            </a:r>
          </a:p>
        </p:txBody>
      </p:sp>
      <p:sp>
        <p:nvSpPr>
          <p:cNvPr id="340" name="Shape 340"/>
          <p:cNvSpPr/>
          <p:nvPr/>
        </p:nvSpPr>
        <p:spPr>
          <a:xfrm>
            <a:off x="471401" y="333178"/>
            <a:ext cx="12571482"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a:lnSpc>
                <a:spcPct val="120000"/>
              </a:lnSpc>
              <a:defRPr sz="3000">
                <a:solidFill>
                  <a:srgbClr val="04AFAF"/>
                </a:solidFill>
                <a:latin typeface="Arial"/>
                <a:ea typeface="Arial"/>
                <a:cs typeface="Arial"/>
                <a:sym typeface="Arial"/>
              </a:defRPr>
            </a:pPr>
            <a:r>
              <a:t>5.A - Could robot decision-making undermine human freedom and dignity? (cont.)</a:t>
            </a:r>
          </a:p>
        </p:txBody>
      </p:sp>
      <p:sp>
        <p:nvSpPr>
          <p:cNvPr id="341" name="Shape 341"/>
          <p:cNvSpPr/>
          <p:nvPr/>
        </p:nvSpPr>
        <p:spPr>
          <a:xfrm>
            <a:off x="6228756" y="4528800"/>
            <a:ext cx="6191315"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[Principles of Robotics, UK EPSR Council]</a:t>
            </a:r>
          </a:p>
        </p:txBody>
      </p:sp>
      <p:sp>
        <p:nvSpPr>
          <p:cNvPr id="342" name="Shape 342"/>
          <p:cNvSpPr/>
          <p:nvPr/>
        </p:nvSpPr>
        <p:spPr>
          <a:xfrm>
            <a:off x="9386172" y="7495200"/>
            <a:ext cx="3033899"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[Lichocki </a:t>
            </a:r>
            <a:r>
              <a:rPr i="1" dirty="0"/>
              <a:t>et al. </a:t>
            </a:r>
            <a:r>
              <a:rPr dirty="0"/>
              <a:t>2011]</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341">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34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33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39">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339">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339">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3" nodeType="afterEffect">
                                  <p:stCondLst>
                                    <p:cond delay="0"/>
                                  </p:stCondLst>
                                  <p:iterate>
                                    <p:tmAbs val="0"/>
                                  </p:iterate>
                                  <p:childTnLst>
                                    <p:set>
                                      <p:cBhvr>
                                        <p:cTn id="30" fill="hold"/>
                                        <p:tgtEl>
                                          <p:spTgt spid="342">
                                            <p:bg/>
                                          </p:spTgt>
                                        </p:tgtEl>
                                        <p:attrNameLst>
                                          <p:attrName>style.visibility</p:attrName>
                                        </p:attrNameLst>
                                      </p:cBhvr>
                                      <p:to>
                                        <p:strVal val="visible"/>
                                      </p:to>
                                    </p:set>
                                  </p:childTnLst>
                                </p:cTn>
                              </p:par>
                              <p:par>
                                <p:cTn id="31" presetID="1" presetClass="entr" presetSubtype="0" fill="hold" grpId="3" nodeType="withEffect">
                                  <p:stCondLst>
                                    <p:cond delay="0"/>
                                  </p:stCondLst>
                                  <p:iterate>
                                    <p:tmAbs val="0"/>
                                  </p:iterate>
                                  <p:childTnLst>
                                    <p:set>
                                      <p:cBhvr>
                                        <p:cTn id="32" fill="hold"/>
                                        <p:tgtEl>
                                          <p:spTgt spid="34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build="p" bldLvl="5" animBg="1" advAuto="0"/>
      <p:bldP spid="341" grpId="2" build="p" animBg="1" advAuto="0"/>
      <p:bldP spid="342" grpId="3" build="p"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a:off x="566277" y="2481076"/>
            <a:ext cx="12270992" cy="627584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500"/>
              </a:spcBef>
              <a:defRPr sz="2600">
                <a:latin typeface="Arial"/>
                <a:ea typeface="Arial"/>
                <a:cs typeface="Arial"/>
                <a:sym typeface="Arial"/>
              </a:defRPr>
            </a:pPr>
            <a:r>
              <a:t>Different views:</a:t>
            </a:r>
          </a:p>
          <a:p>
            <a:pPr marL="260684" indent="-260684">
              <a:lnSpc>
                <a:spcPct val="120000"/>
              </a:lnSpc>
              <a:spcBef>
                <a:spcPts val="500"/>
              </a:spcBef>
              <a:buSzPct val="100000"/>
              <a:buChar char="•"/>
              <a:defRPr sz="2600">
                <a:latin typeface="Arial"/>
                <a:ea typeface="Arial"/>
                <a:cs typeface="Arial"/>
                <a:sym typeface="Arial"/>
              </a:defRPr>
            </a:pPr>
            <a:r>
              <a:t>people will fall in love with robots and this is completely normal</a:t>
            </a:r>
          </a:p>
          <a:p>
            <a:pPr>
              <a:lnSpc>
                <a:spcPct val="120000"/>
              </a:lnSpc>
              <a:spcBef>
                <a:spcPts val="500"/>
              </a:spcBef>
              <a:defRPr sz="2600">
                <a:latin typeface="Arial"/>
                <a:ea typeface="Arial"/>
                <a:cs typeface="Arial"/>
                <a:sym typeface="Arial"/>
              </a:defRPr>
            </a:pPr>
            <a:endParaRPr/>
          </a:p>
          <a:p>
            <a:pPr marL="260684" indent="-260684">
              <a:lnSpc>
                <a:spcPct val="120000"/>
              </a:lnSpc>
              <a:spcBef>
                <a:spcPts val="500"/>
              </a:spcBef>
              <a:buSzPct val="100000"/>
              <a:buChar char="•"/>
              <a:defRPr sz="2600">
                <a:latin typeface="Arial"/>
                <a:ea typeface="Arial"/>
                <a:cs typeface="Arial"/>
                <a:sym typeface="Arial"/>
              </a:defRPr>
            </a:pPr>
            <a:r>
              <a:t>robots should just be servants that you could switch off whenever you like</a:t>
            </a:r>
          </a:p>
          <a:p>
            <a:pPr>
              <a:lnSpc>
                <a:spcPct val="120000"/>
              </a:lnSpc>
              <a:spcBef>
                <a:spcPts val="500"/>
              </a:spcBef>
              <a:defRPr sz="2600">
                <a:latin typeface="Arial"/>
                <a:ea typeface="Arial"/>
                <a:cs typeface="Arial"/>
                <a:sym typeface="Arial"/>
              </a:defRPr>
            </a:pPr>
            <a:endParaRPr/>
          </a:p>
          <a:p>
            <a:pPr marL="260684" indent="-260684">
              <a:lnSpc>
                <a:spcPct val="120000"/>
              </a:lnSpc>
              <a:spcBef>
                <a:spcPts val="500"/>
              </a:spcBef>
              <a:buSzPct val="100000"/>
              <a:buChar char="•"/>
              <a:defRPr sz="2600">
                <a:latin typeface="Arial"/>
                <a:ea typeface="Arial"/>
                <a:cs typeface="Arial"/>
                <a:sym typeface="Arial"/>
              </a:defRPr>
            </a:pPr>
            <a:r>
              <a:t>design limits should be placed to the manipulation of human psychology when building sex robots and simulating love in such machines.</a:t>
            </a:r>
          </a:p>
          <a:p>
            <a:pPr>
              <a:lnSpc>
                <a:spcPct val="120000"/>
              </a:lnSpc>
              <a:spcBef>
                <a:spcPts val="500"/>
              </a:spcBef>
              <a:defRPr sz="2600">
                <a:latin typeface="Arial"/>
                <a:ea typeface="Arial"/>
                <a:cs typeface="Arial"/>
                <a:sym typeface="Arial"/>
              </a:defRPr>
            </a:pPr>
            <a:endParaRPr/>
          </a:p>
          <a:p>
            <a:pPr>
              <a:lnSpc>
                <a:spcPct val="120000"/>
              </a:lnSpc>
              <a:spcBef>
                <a:spcPts val="500"/>
              </a:spcBef>
              <a:defRPr sz="2600">
                <a:latin typeface="Arial"/>
                <a:ea typeface="Arial"/>
                <a:cs typeface="Arial"/>
                <a:sym typeface="Arial"/>
              </a:defRPr>
            </a:pPr>
            <a:r>
              <a:t>Some people might prefer to share their life with a robot, which would have predictable behavior and never criticize, cheat, or disclose their intimacy. This may be acceptable for </a:t>
            </a:r>
            <a:r>
              <a:rPr u="sng"/>
              <a:t>an adult in full command of their mental faculties</a:t>
            </a:r>
            <a:r>
              <a:t>, but emotional surrogates should be avoided in the case of vulnerable users, especially children. </a:t>
            </a:r>
          </a:p>
        </p:txBody>
      </p:sp>
      <p:sp>
        <p:nvSpPr>
          <p:cNvPr id="345" name="Shape 345"/>
          <p:cNvSpPr/>
          <p:nvPr/>
        </p:nvSpPr>
        <p:spPr>
          <a:xfrm>
            <a:off x="10616807" y="5830677"/>
            <a:ext cx="205267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[Sullins 2012]</a:t>
            </a:r>
          </a:p>
        </p:txBody>
      </p:sp>
      <p:sp>
        <p:nvSpPr>
          <p:cNvPr id="346" name="Shape 346"/>
          <p:cNvSpPr/>
          <p:nvPr/>
        </p:nvSpPr>
        <p:spPr>
          <a:xfrm>
            <a:off x="471401" y="333178"/>
            <a:ext cx="12460744"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5.B - Is it acceptable for robots to behave as emotional surrogates? If so, in what cases?</a:t>
            </a:r>
          </a:p>
        </p:txBody>
      </p:sp>
      <p:sp>
        <p:nvSpPr>
          <p:cNvPr id="347" name="Shape 347"/>
          <p:cNvSpPr/>
          <p:nvPr/>
        </p:nvSpPr>
        <p:spPr>
          <a:xfrm>
            <a:off x="8052294" y="3554577"/>
            <a:ext cx="4492134"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[Levy 2007; Cheok </a:t>
            </a:r>
            <a:r>
              <a:rPr i="1"/>
              <a:t>et al.</a:t>
            </a:r>
            <a:r>
              <a:t> 2017]</a:t>
            </a:r>
          </a:p>
        </p:txBody>
      </p:sp>
      <p:sp>
        <p:nvSpPr>
          <p:cNvPr id="348" name="Shape 348"/>
          <p:cNvSpPr/>
          <p:nvPr/>
        </p:nvSpPr>
        <p:spPr>
          <a:xfrm>
            <a:off x="10540607" y="4705200"/>
            <a:ext cx="205267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[Bryson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4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2" nodeType="afterEffect">
                                  <p:stCondLst>
                                    <p:cond delay="0"/>
                                  </p:stCondLst>
                                  <p:iterate>
                                    <p:tmAbs val="0"/>
                                  </p:iterate>
                                  <p:childTnLst>
                                    <p:set>
                                      <p:cBhvr>
                                        <p:cTn id="14" fill="hold"/>
                                        <p:tgtEl>
                                          <p:spTgt spid="347">
                                            <p:bg/>
                                          </p:spTgt>
                                        </p:tgtEl>
                                        <p:attrNameLst>
                                          <p:attrName>style.visibility</p:attrName>
                                        </p:attrNameLst>
                                      </p:cBhvr>
                                      <p:to>
                                        <p:strVal val="visible"/>
                                      </p:to>
                                    </p:set>
                                  </p:childTnLst>
                                </p:cTn>
                              </p:par>
                              <p:par>
                                <p:cTn id="15" presetID="1" presetClass="entr" presetSubtype="0" fill="hold" grpId="2" nodeType="withEffect">
                                  <p:stCondLst>
                                    <p:cond delay="0"/>
                                  </p:stCondLst>
                                  <p:iterate>
                                    <p:tmAbs val="0"/>
                                  </p:iterate>
                                  <p:childTnLst>
                                    <p:set>
                                      <p:cBhvr>
                                        <p:cTn id="16" fill="hold"/>
                                        <p:tgtEl>
                                          <p:spTgt spid="347">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34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344">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3" nodeType="afterEffect">
                                  <p:stCondLst>
                                    <p:cond delay="0"/>
                                  </p:stCondLst>
                                  <p:iterate>
                                    <p:tmAbs val="0"/>
                                  </p:iterate>
                                  <p:childTnLst>
                                    <p:set>
                                      <p:cBhvr>
                                        <p:cTn id="26" fill="hold"/>
                                        <p:tgtEl>
                                          <p:spTgt spid="348">
                                            <p:bg/>
                                          </p:spTgt>
                                        </p:tgtEl>
                                        <p:attrNameLst>
                                          <p:attrName>style.visibility</p:attrName>
                                        </p:attrNameLst>
                                      </p:cBhvr>
                                      <p:to>
                                        <p:strVal val="visible"/>
                                      </p:to>
                                    </p:set>
                                  </p:childTnLst>
                                </p:cTn>
                              </p:par>
                              <p:par>
                                <p:cTn id="27" presetID="1" presetClass="entr" presetSubtype="0" fill="hold" grpId="3" nodeType="withEffect">
                                  <p:stCondLst>
                                    <p:cond delay="0"/>
                                  </p:stCondLst>
                                  <p:iterate>
                                    <p:tmAbs val="0"/>
                                  </p:iterate>
                                  <p:childTnLst>
                                    <p:set>
                                      <p:cBhvr>
                                        <p:cTn id="28" fill="hold"/>
                                        <p:tgtEl>
                                          <p:spTgt spid="348">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344">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344">
                                            <p:txEl>
                                              <p:pRg st="5" end="5"/>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4" nodeType="afterEffect">
                                  <p:stCondLst>
                                    <p:cond delay="0"/>
                                  </p:stCondLst>
                                  <p:iterate>
                                    <p:tmAbs val="0"/>
                                  </p:iterate>
                                  <p:childTnLst>
                                    <p:set>
                                      <p:cBhvr>
                                        <p:cTn id="38" fill="hold"/>
                                        <p:tgtEl>
                                          <p:spTgt spid="345">
                                            <p:bg/>
                                          </p:spTgt>
                                        </p:tgtEl>
                                        <p:attrNameLst>
                                          <p:attrName>style.visibility</p:attrName>
                                        </p:attrNameLst>
                                      </p:cBhvr>
                                      <p:to>
                                        <p:strVal val="visible"/>
                                      </p:to>
                                    </p:set>
                                  </p:childTnLst>
                                </p:cTn>
                              </p:par>
                              <p:par>
                                <p:cTn id="39" presetID="1" presetClass="entr" presetSubtype="0" fill="hold" grpId="4" nodeType="withEffect">
                                  <p:stCondLst>
                                    <p:cond delay="0"/>
                                  </p:stCondLst>
                                  <p:iterate>
                                    <p:tmAbs val="0"/>
                                  </p:iterate>
                                  <p:childTnLst>
                                    <p:set>
                                      <p:cBhvr>
                                        <p:cTn id="40" fill="hold"/>
                                        <p:tgtEl>
                                          <p:spTgt spid="345">
                                            <p:txEl>
                                              <p:pRg st="0" end="0"/>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 nodeType="afterEffect">
                                  <p:stCondLst>
                                    <p:cond delay="0"/>
                                  </p:stCondLst>
                                  <p:iterate>
                                    <p:tmAbs val="0"/>
                                  </p:iterate>
                                  <p:childTnLst>
                                    <p:set>
                                      <p:cBhvr>
                                        <p:cTn id="43" fill="hold"/>
                                        <p:tgtEl>
                                          <p:spTgt spid="344">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iterate>
                                    <p:tmAbs val="0"/>
                                  </p:iterate>
                                  <p:childTnLst>
                                    <p:set>
                                      <p:cBhvr>
                                        <p:cTn id="47" fill="hold"/>
                                        <p:tgtEl>
                                          <p:spTgt spid="3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build="p" bldLvl="5" animBg="1" advAuto="0"/>
      <p:bldP spid="345" grpId="4" build="p" animBg="1" advAuto="0"/>
      <p:bldP spid="347" grpId="2" build="p" animBg="1" advAuto="0"/>
      <p:bldP spid="348" grpId="3"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471401" y="333178"/>
            <a:ext cx="12397292"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0.1. Motivation: Basing an Ethics course on an SF novel</a:t>
            </a:r>
          </a:p>
        </p:txBody>
      </p:sp>
      <p:sp>
        <p:nvSpPr>
          <p:cNvPr id="65" name="Shape 65"/>
          <p:cNvSpPr>
            <a:spLocks noGrp="1"/>
          </p:cNvSpPr>
          <p:nvPr>
            <p:ph type="ctrTitle" idx="4294967295"/>
          </p:nvPr>
        </p:nvSpPr>
        <p:spPr>
          <a:xfrm>
            <a:off x="512101" y="1334826"/>
            <a:ext cx="12068149" cy="1293840"/>
          </a:xfrm>
          <a:prstGeom prst="rect">
            <a:avLst/>
          </a:prstGeom>
        </p:spPr>
        <p:txBody>
          <a:bodyPr/>
          <a:lstStyle/>
          <a:p>
            <a:pPr indent="12700">
              <a:lnSpc>
                <a:spcPts val="6100"/>
              </a:lnSpc>
              <a:tabLst>
                <a:tab pos="2857500" algn="l"/>
                <a:tab pos="4457700" algn="l"/>
                <a:tab pos="5765800" algn="l"/>
                <a:tab pos="6908800" algn="l"/>
                <a:tab pos="9055100" algn="l"/>
              </a:tabLst>
              <a:defRPr sz="5200" spc="-140">
                <a:solidFill>
                  <a:srgbClr val="E1277A"/>
                </a:solidFill>
              </a:defRPr>
            </a:pPr>
            <a:endParaRPr/>
          </a:p>
          <a:p>
            <a:pPr indent="12700">
              <a:lnSpc>
                <a:spcPct val="100000"/>
              </a:lnSpc>
              <a:defRPr spc="0"/>
            </a:pPr>
            <a:r>
              <a:t>Anticipate possible future scenarios</a:t>
            </a:r>
          </a:p>
        </p:txBody>
      </p:sp>
      <p:sp>
        <p:nvSpPr>
          <p:cNvPr id="66" name="Shape 66"/>
          <p:cNvSpPr/>
          <p:nvPr/>
        </p:nvSpPr>
        <p:spPr>
          <a:xfrm>
            <a:off x="6025121" y="7234338"/>
            <a:ext cx="651069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a:t>
            </a:r>
            <a:r>
              <a:rPr b="1"/>
              <a:t>Robert C. Solomon</a:t>
            </a:r>
            <a:r>
              <a:t>, “The Passions”, 1977]</a:t>
            </a:r>
          </a:p>
        </p:txBody>
      </p:sp>
      <p:sp>
        <p:nvSpPr>
          <p:cNvPr id="67" name="Shape 67"/>
          <p:cNvSpPr/>
          <p:nvPr/>
        </p:nvSpPr>
        <p:spPr>
          <a:xfrm>
            <a:off x="5365466" y="4164307"/>
            <a:ext cx="6605925" cy="1143789"/>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spAutoFit/>
          </a:bodyPr>
          <a:lstStyle/>
          <a:p>
            <a:pPr defTabSz="659802">
              <a:lnSpc>
                <a:spcPct val="110000"/>
              </a:lnSpc>
              <a:buFont typeface="Arial"/>
              <a:defRPr sz="3200">
                <a:latin typeface="Arial"/>
                <a:ea typeface="Arial"/>
                <a:cs typeface="Arial"/>
                <a:sym typeface="Arial"/>
              </a:defRPr>
            </a:pPr>
            <a:r>
              <a:rPr i="1"/>
              <a:t>“I</a:t>
            </a:r>
            <a:r>
              <a:rPr i="1">
                <a:latin typeface="Bitstream Vera Sans"/>
                <a:ea typeface="Bitstream Vera Sans"/>
                <a:cs typeface="Bitstream Vera Sans"/>
                <a:sym typeface="Bitstream Vera Sans"/>
              </a:rPr>
              <a:t>t is the relationships that we have constructed </a:t>
            </a:r>
            <a:r>
              <a:rPr i="1" u="sng">
                <a:latin typeface="Bitstream Vera Sans"/>
                <a:ea typeface="Bitstream Vera Sans"/>
                <a:cs typeface="Bitstream Vera Sans"/>
                <a:sym typeface="Bitstream Vera Sans"/>
              </a:rPr>
              <a:t>which in turn shape us</a:t>
            </a:r>
            <a:r>
              <a:rPr i="1">
                <a:latin typeface="Bitstream Vera Sans"/>
                <a:ea typeface="Bitstream Vera Sans"/>
                <a:cs typeface="Bitstream Vera Sans"/>
                <a:sym typeface="Bitstream Vera Sans"/>
              </a:rPr>
              <a:t>”</a:t>
            </a:r>
          </a:p>
        </p:txBody>
      </p:sp>
      <p:pic>
        <p:nvPicPr>
          <p:cNvPr id="68" name="pasted-image.png"/>
          <p:cNvPicPr>
            <a:picLocks noChangeAspect="1"/>
          </p:cNvPicPr>
          <p:nvPr/>
        </p:nvPicPr>
        <p:blipFill>
          <a:blip r:embed="rId2" cstate="print">
            <a:extLst/>
          </a:blip>
          <a:stretch>
            <a:fillRect/>
          </a:stretch>
        </p:blipFill>
        <p:spPr>
          <a:xfrm>
            <a:off x="490011" y="2900287"/>
            <a:ext cx="3669494" cy="550424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6">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2" build="p" animBg="1" advAuto="0"/>
      <p:bldP spid="67"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498189" y="2476500"/>
            <a:ext cx="12095974" cy="649213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rPr dirty="0"/>
              <a:t>Robot companionship, even for people with full adult judgment, may have some social consequences as it may lead to sidestep encounters with friends and family, in the end leading humans to </a:t>
            </a:r>
            <a:r>
              <a:rPr u="sng" dirty="0"/>
              <a:t>no longer privilege authentic emotion</a:t>
            </a:r>
            <a:r>
              <a:rPr dirty="0"/>
              <a:t>.</a:t>
            </a:r>
          </a:p>
          <a:p>
            <a:pPr>
              <a:lnSpc>
                <a:spcPct val="120000"/>
              </a:lnSpc>
              <a:spcBef>
                <a:spcPts val="1200"/>
              </a:spcBef>
              <a:defRPr sz="1600">
                <a:latin typeface="Arial"/>
                <a:ea typeface="Arial"/>
                <a:cs typeface="Arial"/>
                <a:sym typeface="Arial"/>
              </a:defRPr>
            </a:pPr>
            <a:endParaRPr dirty="0"/>
          </a:p>
          <a:p>
            <a:pPr>
              <a:lnSpc>
                <a:spcPct val="120000"/>
              </a:lnSpc>
              <a:spcBef>
                <a:spcPts val="1200"/>
              </a:spcBef>
              <a:defRPr sz="2600">
                <a:latin typeface="Arial"/>
                <a:ea typeface="Arial"/>
                <a:cs typeface="Arial"/>
                <a:sym typeface="Arial"/>
              </a:defRPr>
            </a:pPr>
            <a:r>
              <a:rPr dirty="0"/>
              <a:t>The </a:t>
            </a:r>
            <a:r>
              <a:rPr u="sng" dirty="0"/>
              <a:t>illusion of emotions</a:t>
            </a:r>
            <a:r>
              <a:rPr dirty="0"/>
              <a:t> may have undesired effects on people that are psychologically weak, immature, diminished, or with no technological background, and the </a:t>
            </a:r>
            <a:r>
              <a:rPr u="sng" dirty="0"/>
              <a:t>risk that they end up being manipulated</a:t>
            </a:r>
            <a:r>
              <a:rPr dirty="0"/>
              <a:t> must be minimized.</a:t>
            </a:r>
          </a:p>
          <a:p>
            <a:pPr>
              <a:lnSpc>
                <a:spcPct val="120000"/>
              </a:lnSpc>
              <a:spcBef>
                <a:spcPts val="1200"/>
              </a:spcBef>
              <a:defRPr sz="1000">
                <a:latin typeface="Arial"/>
                <a:ea typeface="Arial"/>
                <a:cs typeface="Arial"/>
                <a:sym typeface="Arial"/>
              </a:defRPr>
            </a:pPr>
            <a:endParaRPr dirty="0"/>
          </a:p>
          <a:p>
            <a:pPr>
              <a:lnSpc>
                <a:spcPct val="120000"/>
              </a:lnSpc>
              <a:defRPr sz="2600">
                <a:latin typeface="Arial"/>
                <a:ea typeface="Arial"/>
                <a:cs typeface="Arial"/>
                <a:sym typeface="Arial"/>
              </a:defRPr>
            </a:pPr>
            <a:r>
              <a:rPr dirty="0"/>
              <a:t>However… </a:t>
            </a:r>
          </a:p>
          <a:p>
            <a:pPr>
              <a:lnSpc>
                <a:spcPct val="120000"/>
              </a:lnSpc>
              <a:spcBef>
                <a:spcPts val="1200"/>
              </a:spcBef>
              <a:defRPr sz="2600">
                <a:latin typeface="Arial"/>
                <a:ea typeface="Arial"/>
                <a:cs typeface="Arial"/>
                <a:sym typeface="Arial"/>
              </a:defRPr>
            </a:pPr>
            <a:r>
              <a:rPr dirty="0"/>
              <a:t>human caregivers sometimes </a:t>
            </a:r>
            <a:r>
              <a:rPr u="sng" dirty="0"/>
              <a:t>simulate affection to improve their patient’s well-being</a:t>
            </a:r>
            <a:r>
              <a:rPr dirty="0"/>
              <a:t>, and thus robots may also be allowed to do so under similar circumstances.</a:t>
            </a:r>
          </a:p>
          <a:p>
            <a:pPr>
              <a:lnSpc>
                <a:spcPct val="120000"/>
              </a:lnSpc>
              <a:spcBef>
                <a:spcPts val="1200"/>
              </a:spcBef>
              <a:defRPr sz="1200">
                <a:latin typeface="Arial"/>
                <a:ea typeface="Arial"/>
                <a:cs typeface="Arial"/>
                <a:sym typeface="Arial"/>
              </a:defRPr>
            </a:pPr>
            <a:endParaRPr dirty="0"/>
          </a:p>
          <a:p>
            <a:pPr>
              <a:lnSpc>
                <a:spcPct val="120000"/>
              </a:lnSpc>
              <a:spcBef>
                <a:spcPts val="1200"/>
              </a:spcBef>
              <a:defRPr sz="2600">
                <a:latin typeface="Arial"/>
                <a:ea typeface="Arial"/>
                <a:cs typeface="Arial"/>
                <a:sym typeface="Arial"/>
              </a:defRPr>
            </a:pPr>
            <a:r>
              <a:rPr dirty="0"/>
              <a:t>Simulating affection </a:t>
            </a:r>
            <a:r>
              <a:rPr sz="2800" dirty="0">
                <a:latin typeface="Lucida Grande"/>
                <a:ea typeface="Lucida Grande"/>
                <a:cs typeface="Lucida Grande"/>
                <a:sym typeface="Lucida Grande"/>
              </a:rPr>
              <a:t>≠</a:t>
            </a:r>
            <a:r>
              <a:rPr dirty="0">
                <a:latin typeface="Lucida Grande"/>
                <a:ea typeface="Lucida Grande"/>
                <a:cs typeface="Lucida Grande"/>
                <a:sym typeface="Lucida Grande"/>
              </a:rPr>
              <a:t> </a:t>
            </a:r>
            <a:r>
              <a:rPr dirty="0"/>
              <a:t>capturing human emotional state (could be very handy)</a:t>
            </a:r>
          </a:p>
        </p:txBody>
      </p:sp>
      <p:sp>
        <p:nvSpPr>
          <p:cNvPr id="351" name="Shape 351"/>
          <p:cNvSpPr/>
          <p:nvPr/>
        </p:nvSpPr>
        <p:spPr>
          <a:xfrm>
            <a:off x="471401" y="333178"/>
            <a:ext cx="12428354"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5.B - Is it acceptable for robots to behave as emotional surrogates? If so, in what cases? (cont.)</a:t>
            </a:r>
          </a:p>
        </p:txBody>
      </p:sp>
      <p:sp>
        <p:nvSpPr>
          <p:cNvPr id="352" name="Shape 352"/>
          <p:cNvSpPr/>
          <p:nvPr/>
        </p:nvSpPr>
        <p:spPr>
          <a:xfrm>
            <a:off x="10591300" y="4039200"/>
            <a:ext cx="2002863"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[Turkle 2007]</a:t>
            </a:r>
          </a:p>
        </p:txBody>
      </p:sp>
      <p:sp>
        <p:nvSpPr>
          <p:cNvPr id="353" name="Shape 353"/>
          <p:cNvSpPr/>
          <p:nvPr/>
        </p:nvSpPr>
        <p:spPr>
          <a:xfrm>
            <a:off x="9800259" y="6019200"/>
            <a:ext cx="2793904"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[Boden </a:t>
            </a:r>
            <a:r>
              <a:rPr i="1" dirty="0"/>
              <a:t>et al.</a:t>
            </a:r>
            <a:r>
              <a:rPr dirty="0"/>
              <a:t> 2017]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352">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352">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35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50">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3" nodeType="afterEffect">
                                  <p:stCondLst>
                                    <p:cond delay="0"/>
                                  </p:stCondLst>
                                  <p:iterate>
                                    <p:tmAbs val="0"/>
                                  </p:iterate>
                                  <p:childTnLst>
                                    <p:set>
                                      <p:cBhvr>
                                        <p:cTn id="23" fill="hold"/>
                                        <p:tgtEl>
                                          <p:spTgt spid="353">
                                            <p:bg/>
                                          </p:spTgt>
                                        </p:tgtEl>
                                        <p:attrNameLst>
                                          <p:attrName>style.visibility</p:attrName>
                                        </p:attrNameLst>
                                      </p:cBhvr>
                                      <p:to>
                                        <p:strVal val="visible"/>
                                      </p:to>
                                    </p:set>
                                  </p:childTnLst>
                                </p:cTn>
                              </p:par>
                              <p:par>
                                <p:cTn id="24" presetID="1" presetClass="entr" presetSubtype="0" fill="hold" grpId="3" nodeType="withEffect">
                                  <p:stCondLst>
                                    <p:cond delay="0"/>
                                  </p:stCondLst>
                                  <p:iterate>
                                    <p:tmAbs val="0"/>
                                  </p:iterate>
                                  <p:childTnLst>
                                    <p:set>
                                      <p:cBhvr>
                                        <p:cTn id="25" fill="hold"/>
                                        <p:tgtEl>
                                          <p:spTgt spid="353">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35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50">
                                            <p:txEl>
                                              <p:pRg st="4" end="4"/>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350">
                                            <p:txEl>
                                              <p:pRg st="5" end="5"/>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 nodeType="afterEffect">
                                  <p:stCondLst>
                                    <p:cond delay="0"/>
                                  </p:stCondLst>
                                  <p:iterate>
                                    <p:tmAbs val="0"/>
                                  </p:iterate>
                                  <p:childTnLst>
                                    <p:set>
                                      <p:cBhvr>
                                        <p:cTn id="38" fill="hold"/>
                                        <p:tgtEl>
                                          <p:spTgt spid="35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iterate>
                                    <p:tmAbs val="0"/>
                                  </p:iterate>
                                  <p:childTnLst>
                                    <p:set>
                                      <p:cBhvr>
                                        <p:cTn id="42" fill="hold"/>
                                        <p:tgtEl>
                                          <p:spTgt spid="3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1" build="p" bldLvl="5" animBg="1" advAuto="0"/>
      <p:bldP spid="352" grpId="2" build="p" animBg="1" advAuto="0"/>
      <p:bldP spid="353" grpId="3" build="p"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p:nvPr/>
        </p:nvSpPr>
        <p:spPr>
          <a:xfrm>
            <a:off x="498189" y="2476500"/>
            <a:ext cx="12095974" cy="598768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«The question is not whether children will love their robotic pets more than their animal pets, but </a:t>
            </a:r>
            <a:r>
              <a:rPr u="sng"/>
              <a:t>what loving will come to mean»</a:t>
            </a:r>
          </a:p>
          <a:p>
            <a:pPr>
              <a:lnSpc>
                <a:spcPct val="120000"/>
              </a:lnSpc>
              <a:spcBef>
                <a:spcPts val="1200"/>
              </a:spcBef>
              <a:defRPr sz="2600">
                <a:latin typeface="Arial"/>
                <a:ea typeface="Arial"/>
                <a:cs typeface="Arial"/>
                <a:sym typeface="Arial"/>
              </a:defRPr>
            </a:pPr>
            <a:endParaRPr u="sng"/>
          </a:p>
          <a:p>
            <a:pPr>
              <a:lnSpc>
                <a:spcPct val="120000"/>
              </a:lnSpc>
              <a:spcBef>
                <a:spcPts val="1600"/>
              </a:spcBef>
              <a:defRPr sz="2600">
                <a:solidFill>
                  <a:srgbClr val="04AFAF"/>
                </a:solidFill>
                <a:latin typeface="Arial"/>
                <a:ea typeface="Arial"/>
                <a:cs typeface="Arial"/>
                <a:sym typeface="Arial"/>
              </a:defRPr>
            </a:pPr>
            <a:r>
              <a:t>The </a:t>
            </a:r>
            <a:r>
              <a:rPr u="sng"/>
              <a:t>decay of emotions</a:t>
            </a:r>
            <a:r>
              <a:t> is a recurrent theme throughout the novel: </a:t>
            </a:r>
            <a:r>
              <a:rPr b="1" i="1"/>
              <a:t>Silvana </a:t>
            </a:r>
            <a:r>
              <a:t>sees </a:t>
            </a:r>
            <a:r>
              <a:rPr b="1" i="1"/>
              <a:t>Celia</a:t>
            </a:r>
            <a:r>
              <a:t> as a living example of the feelings that are extinct at the time. </a:t>
            </a:r>
          </a:p>
          <a:p>
            <a:pPr>
              <a:lnSpc>
                <a:spcPct val="120000"/>
              </a:lnSpc>
              <a:spcBef>
                <a:spcPts val="1600"/>
              </a:spcBef>
              <a:defRPr sz="2600">
                <a:solidFill>
                  <a:srgbClr val="04AFAF"/>
                </a:solidFill>
                <a:latin typeface="Arial"/>
                <a:ea typeface="Arial"/>
                <a:cs typeface="Arial"/>
                <a:sym typeface="Arial"/>
              </a:defRPr>
            </a:pPr>
            <a:r>
              <a:t>In the first highlights from Chapter 25, she criticizes that ergonomically-designed technology discourages social relationship by preventing people from talking to one another along trips.</a:t>
            </a:r>
          </a:p>
          <a:p>
            <a:pPr>
              <a:lnSpc>
                <a:spcPct val="120000"/>
              </a:lnSpc>
              <a:spcBef>
                <a:spcPts val="1600"/>
              </a:spcBef>
              <a:defRPr sz="2600">
                <a:solidFill>
                  <a:srgbClr val="04AFAF"/>
                </a:solidFill>
                <a:latin typeface="Arial"/>
                <a:ea typeface="Arial"/>
                <a:cs typeface="Arial"/>
                <a:sym typeface="Arial"/>
              </a:defRPr>
            </a:pPr>
            <a:r>
              <a:t>In Chapter 28, she strongly argues against robots being built that spoil, corrupt and brainwash people, hogging their most intimate time and space, so that they end up becoming wooden like them.</a:t>
            </a:r>
          </a:p>
        </p:txBody>
      </p:sp>
      <p:sp>
        <p:nvSpPr>
          <p:cNvPr id="356" name="Shape 356"/>
          <p:cNvSpPr/>
          <p:nvPr/>
        </p:nvSpPr>
        <p:spPr>
          <a:xfrm>
            <a:off x="471401" y="333178"/>
            <a:ext cx="12398919"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5.B - Is it acceptable for robots to behave as emotional surrogates? If so, in what cases? (cont.)</a:t>
            </a:r>
          </a:p>
        </p:txBody>
      </p:sp>
      <p:sp>
        <p:nvSpPr>
          <p:cNvPr id="357" name="Shape 357"/>
          <p:cNvSpPr/>
          <p:nvPr/>
        </p:nvSpPr>
        <p:spPr>
          <a:xfrm>
            <a:off x="10469709" y="3211479"/>
            <a:ext cx="2124454"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a:t>
            </a:r>
            <a:r>
              <a:rPr dirty="0" err="1"/>
              <a:t>Turkle</a:t>
            </a:r>
            <a:r>
              <a:rPr dirty="0"/>
              <a:t> 2007]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357">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357">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35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5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5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build="p" bldLvl="5" animBg="1" advAuto="0"/>
      <p:bldP spid="357" grpId="2" build="p"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p:nvPr/>
        </p:nvSpPr>
        <p:spPr>
          <a:xfrm>
            <a:off x="498189" y="2286000"/>
            <a:ext cx="12289285" cy="654731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defRPr sz="2600">
                <a:latin typeface="Arial"/>
                <a:ea typeface="Arial"/>
                <a:cs typeface="Arial"/>
                <a:sym typeface="Arial"/>
              </a:defRPr>
            </a:pPr>
            <a:r>
              <a:rPr u="sng"/>
              <a:t>Virtues of robots as therapists</a:t>
            </a:r>
            <a:r>
              <a:t>:</a:t>
            </a:r>
          </a:p>
          <a:p>
            <a:pPr marL="260684" indent="-260684">
              <a:lnSpc>
                <a:spcPct val="120000"/>
              </a:lnSpc>
              <a:buSzPct val="100000"/>
              <a:buChar char="•"/>
              <a:defRPr sz="2600">
                <a:latin typeface="Arial"/>
                <a:ea typeface="Arial"/>
                <a:cs typeface="Arial"/>
                <a:sym typeface="Arial"/>
              </a:defRPr>
            </a:pPr>
            <a:r>
              <a:t>endless “patience”</a:t>
            </a:r>
          </a:p>
          <a:p>
            <a:pPr marL="260684" indent="-260684">
              <a:lnSpc>
                <a:spcPct val="120000"/>
              </a:lnSpc>
              <a:buSzPct val="100000"/>
              <a:buChar char="•"/>
              <a:defRPr sz="2600">
                <a:latin typeface="Arial"/>
                <a:ea typeface="Arial"/>
                <a:cs typeface="Arial"/>
                <a:sym typeface="Arial"/>
              </a:defRPr>
            </a:pPr>
            <a:r>
              <a:t>capacity for repetitive action without getting “bored” </a:t>
            </a:r>
          </a:p>
          <a:p>
            <a:pPr marL="260684" indent="-260684">
              <a:lnSpc>
                <a:spcPct val="120000"/>
              </a:lnSpc>
              <a:spcBef>
                <a:spcPts val="1200"/>
              </a:spcBef>
              <a:buSzPct val="100000"/>
              <a:buChar char="•"/>
              <a:defRPr sz="2600">
                <a:latin typeface="Arial"/>
                <a:ea typeface="Arial"/>
                <a:cs typeface="Arial"/>
                <a:sym typeface="Arial"/>
              </a:defRPr>
            </a:pPr>
            <a:r>
              <a:t>never showing unintended feelings, which some humans cannot repress.</a:t>
            </a:r>
          </a:p>
          <a:p>
            <a:pPr>
              <a:lnSpc>
                <a:spcPct val="120000"/>
              </a:lnSpc>
              <a:defRPr sz="2600">
                <a:latin typeface="Arial"/>
                <a:ea typeface="Arial"/>
                <a:cs typeface="Arial"/>
                <a:sym typeface="Arial"/>
              </a:defRPr>
            </a:pPr>
            <a:endParaRPr/>
          </a:p>
          <a:p>
            <a:pPr>
              <a:lnSpc>
                <a:spcPct val="120000"/>
              </a:lnSpc>
              <a:spcBef>
                <a:spcPts val="1200"/>
              </a:spcBef>
              <a:defRPr sz="2600">
                <a:latin typeface="Arial"/>
                <a:ea typeface="Arial"/>
                <a:cs typeface="Arial"/>
                <a:sym typeface="Arial"/>
              </a:defRPr>
            </a:pPr>
            <a:r>
              <a:t>Interacting with robots that display social behavior has been shown to help </a:t>
            </a:r>
            <a:r>
              <a:rPr u="sng"/>
              <a:t>children with autism</a:t>
            </a:r>
            <a:r>
              <a:t> acquire social skills.</a:t>
            </a:r>
          </a:p>
          <a:p>
            <a:pPr>
              <a:lnSpc>
                <a:spcPct val="120000"/>
              </a:lnSpc>
              <a:spcBef>
                <a:spcPts val="1200"/>
              </a:spcBef>
              <a:defRPr sz="2600">
                <a:latin typeface="Arial"/>
                <a:ea typeface="Arial"/>
                <a:cs typeface="Arial"/>
                <a:sym typeface="Arial"/>
              </a:defRPr>
            </a:pPr>
            <a:endParaRPr/>
          </a:p>
          <a:p>
            <a:pPr>
              <a:lnSpc>
                <a:spcPct val="120000"/>
              </a:lnSpc>
              <a:spcBef>
                <a:spcPts val="1200"/>
              </a:spcBef>
              <a:defRPr sz="2600">
                <a:latin typeface="Arial"/>
                <a:ea typeface="Arial"/>
                <a:cs typeface="Arial"/>
                <a:sym typeface="Arial"/>
              </a:defRPr>
            </a:pPr>
            <a:r>
              <a:t>The ethical correctness of encouraging such children to engage in affective interactions with machines incapable of emotions is </a:t>
            </a:r>
            <a:r>
              <a:rPr u="sng"/>
              <a:t>debatable</a:t>
            </a:r>
            <a:r>
              <a:t>. Whether the finding that severely autistic children prefer featureless, non human-like robots during play should be interpreted in favor or against is unclear.</a:t>
            </a:r>
          </a:p>
        </p:txBody>
      </p:sp>
      <p:sp>
        <p:nvSpPr>
          <p:cNvPr id="360" name="Shape 360"/>
          <p:cNvSpPr/>
          <p:nvPr/>
        </p:nvSpPr>
        <p:spPr>
          <a:xfrm>
            <a:off x="471401" y="333178"/>
            <a:ext cx="12498817"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5.C - Could robots be used as therapists  for the mentally disabled?</a:t>
            </a:r>
          </a:p>
        </p:txBody>
      </p:sp>
      <p:sp>
        <p:nvSpPr>
          <p:cNvPr id="361" name="Shape 361"/>
          <p:cNvSpPr/>
          <p:nvPr/>
        </p:nvSpPr>
        <p:spPr>
          <a:xfrm>
            <a:off x="9793592" y="8337600"/>
            <a:ext cx="285421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[Robins </a:t>
            </a:r>
            <a:r>
              <a:rPr i="1" dirty="0"/>
              <a:t>et al.</a:t>
            </a:r>
            <a:r>
              <a:rPr dirty="0"/>
              <a:t> 2004]</a:t>
            </a:r>
          </a:p>
        </p:txBody>
      </p:sp>
      <p:sp>
        <p:nvSpPr>
          <p:cNvPr id="362" name="Shape 362"/>
          <p:cNvSpPr/>
          <p:nvPr/>
        </p:nvSpPr>
        <p:spPr>
          <a:xfrm>
            <a:off x="5408125" y="5715000"/>
            <a:ext cx="7194285"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[Feil-Seifer and Mataric 2008; Robins </a:t>
            </a:r>
            <a:r>
              <a:rPr i="1"/>
              <a:t>et al.</a:t>
            </a:r>
            <a:r>
              <a:t> 2005]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59">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5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35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35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59">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2" nodeType="afterEffect">
                                  <p:stCondLst>
                                    <p:cond delay="0"/>
                                  </p:stCondLst>
                                  <p:iterate>
                                    <p:tmAbs val="0"/>
                                  </p:iterate>
                                  <p:childTnLst>
                                    <p:set>
                                      <p:cBhvr>
                                        <p:cTn id="27" fill="hold"/>
                                        <p:tgtEl>
                                          <p:spTgt spid="362">
                                            <p:bg/>
                                          </p:spTgt>
                                        </p:tgtEl>
                                        <p:attrNameLst>
                                          <p:attrName>style.visibility</p:attrName>
                                        </p:attrNameLst>
                                      </p:cBhvr>
                                      <p:to>
                                        <p:strVal val="visible"/>
                                      </p:to>
                                    </p:set>
                                  </p:childTnLst>
                                </p:cTn>
                              </p:par>
                              <p:par>
                                <p:cTn id="28" presetID="1" presetClass="entr" presetSubtype="0" fill="hold" grpId="2" nodeType="withEffect">
                                  <p:stCondLst>
                                    <p:cond delay="0"/>
                                  </p:stCondLst>
                                  <p:iterate>
                                    <p:tmAbs val="0"/>
                                  </p:iterate>
                                  <p:childTnLst>
                                    <p:set>
                                      <p:cBhvr>
                                        <p:cTn id="29" fill="hold"/>
                                        <p:tgtEl>
                                          <p:spTgt spid="362">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35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59">
                                            <p:txEl>
                                              <p:pRg st="7" end="7"/>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3" nodeType="afterEffect">
                                  <p:stCondLst>
                                    <p:cond delay="0"/>
                                  </p:stCondLst>
                                  <p:iterate>
                                    <p:tmAbs val="0"/>
                                  </p:iterate>
                                  <p:childTnLst>
                                    <p:set>
                                      <p:cBhvr>
                                        <p:cTn id="39" fill="hold"/>
                                        <p:tgtEl>
                                          <p:spTgt spid="361">
                                            <p:bg/>
                                          </p:spTgt>
                                        </p:tgtEl>
                                        <p:attrNameLst>
                                          <p:attrName>style.visibility</p:attrName>
                                        </p:attrNameLst>
                                      </p:cBhvr>
                                      <p:to>
                                        <p:strVal val="visible"/>
                                      </p:to>
                                    </p:set>
                                  </p:childTnLst>
                                </p:cTn>
                              </p:par>
                              <p:par>
                                <p:cTn id="40" presetID="1" presetClass="entr" presetSubtype="0" fill="hold" grpId="3" nodeType="withEffect">
                                  <p:stCondLst>
                                    <p:cond delay="0"/>
                                  </p:stCondLst>
                                  <p:iterate>
                                    <p:tmAbs val="0"/>
                                  </p:iterate>
                                  <p:childTnLst>
                                    <p:set>
                                      <p:cBhvr>
                                        <p:cTn id="41" fill="hold"/>
                                        <p:tgtEl>
                                          <p:spTgt spid="3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build="p" bldLvl="5" animBg="1" advAuto="0"/>
      <p:bldP spid="361" grpId="3" build="p" animBg="1" advAuto="0"/>
      <p:bldP spid="362" grpId="2" build="p"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p:nvPr/>
        </p:nvSpPr>
        <p:spPr>
          <a:xfrm>
            <a:off x="498189" y="2286000"/>
            <a:ext cx="12289285" cy="674635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defRPr sz="2600">
                <a:latin typeface="Arial"/>
                <a:ea typeface="Arial"/>
                <a:cs typeface="Arial"/>
                <a:sym typeface="Arial"/>
              </a:defRPr>
            </a:pPr>
            <a:r>
              <a:rPr dirty="0"/>
              <a:t>«If a person feels understood by an object lacking sentience, that makes eye contact and responds to touch, can that illusion of understanding be therapeutic?» </a:t>
            </a:r>
          </a:p>
          <a:p>
            <a:pPr>
              <a:lnSpc>
                <a:spcPct val="120000"/>
              </a:lnSpc>
              <a:defRPr sz="1200">
                <a:latin typeface="Arial"/>
                <a:ea typeface="Arial"/>
                <a:cs typeface="Arial"/>
                <a:sym typeface="Arial"/>
              </a:defRPr>
            </a:pPr>
            <a:endParaRPr dirty="0"/>
          </a:p>
          <a:p>
            <a:pPr>
              <a:lnSpc>
                <a:spcPct val="120000"/>
              </a:lnSpc>
              <a:defRPr sz="2600">
                <a:latin typeface="Arial"/>
                <a:ea typeface="Arial"/>
                <a:cs typeface="Arial"/>
                <a:sym typeface="Arial"/>
              </a:defRPr>
            </a:pPr>
            <a:r>
              <a:rPr dirty="0"/>
              <a:t>«What is the status—therapeutic, moral, and relational—of the simulation of understanding?»</a:t>
            </a:r>
          </a:p>
          <a:p>
            <a:pPr>
              <a:lnSpc>
                <a:spcPct val="120000"/>
              </a:lnSpc>
              <a:defRPr sz="1600">
                <a:latin typeface="Arial"/>
                <a:ea typeface="Arial"/>
                <a:cs typeface="Arial"/>
                <a:sym typeface="Arial"/>
              </a:defRPr>
            </a:pPr>
            <a:endParaRPr dirty="0"/>
          </a:p>
          <a:p>
            <a:pPr>
              <a:lnSpc>
                <a:spcPct val="120000"/>
              </a:lnSpc>
              <a:defRPr sz="2600">
                <a:latin typeface="Arial"/>
                <a:ea typeface="Arial"/>
                <a:cs typeface="Arial"/>
                <a:sym typeface="Arial"/>
              </a:defRPr>
            </a:pPr>
            <a:r>
              <a:rPr dirty="0"/>
              <a:t>Robot-assisted therapy has been applied to diabetic children with </a:t>
            </a:r>
            <a:r>
              <a:rPr u="sng" dirty="0"/>
              <a:t>different aims</a:t>
            </a:r>
            <a:r>
              <a:rPr dirty="0"/>
              <a:t>:</a:t>
            </a:r>
          </a:p>
          <a:p>
            <a:pPr marL="260684" indent="-260684">
              <a:lnSpc>
                <a:spcPct val="120000"/>
              </a:lnSpc>
              <a:buSzPct val="100000"/>
              <a:buChar char="•"/>
              <a:defRPr sz="2600">
                <a:latin typeface="Arial"/>
                <a:ea typeface="Arial"/>
                <a:cs typeface="Arial"/>
                <a:sym typeface="Arial"/>
              </a:defRPr>
            </a:pPr>
            <a:r>
              <a:rPr dirty="0"/>
              <a:t>reducing child's stress and anxiety, </a:t>
            </a:r>
          </a:p>
          <a:p>
            <a:pPr marL="260684" indent="-260684">
              <a:lnSpc>
                <a:spcPct val="120000"/>
              </a:lnSpc>
              <a:buSzPct val="100000"/>
              <a:buChar char="•"/>
              <a:defRPr sz="2600">
                <a:latin typeface="Arial"/>
                <a:ea typeface="Arial"/>
                <a:cs typeface="Arial"/>
                <a:sym typeface="Arial"/>
              </a:defRPr>
            </a:pPr>
            <a:r>
              <a:rPr dirty="0"/>
              <a:t>improving their response to medical treatments, </a:t>
            </a:r>
          </a:p>
          <a:p>
            <a:pPr marL="260684" indent="-260684">
              <a:lnSpc>
                <a:spcPct val="120000"/>
              </a:lnSpc>
              <a:buSzPct val="100000"/>
              <a:buChar char="•"/>
              <a:defRPr sz="2600">
                <a:latin typeface="Arial"/>
                <a:ea typeface="Arial"/>
                <a:cs typeface="Arial"/>
                <a:sym typeface="Arial"/>
              </a:defRPr>
            </a:pPr>
            <a:r>
              <a:rPr dirty="0"/>
              <a:t>promoting their self-efficacy, and </a:t>
            </a:r>
          </a:p>
          <a:p>
            <a:pPr marL="260684" indent="-260684">
              <a:lnSpc>
                <a:spcPct val="120000"/>
              </a:lnSpc>
              <a:buSzPct val="100000"/>
              <a:buChar char="•"/>
              <a:defRPr sz="2600">
                <a:latin typeface="Arial"/>
                <a:ea typeface="Arial"/>
                <a:cs typeface="Arial"/>
                <a:sym typeface="Arial"/>
              </a:defRPr>
            </a:pPr>
            <a:r>
              <a:rPr dirty="0"/>
              <a:t>encouraging physical activity.</a:t>
            </a:r>
          </a:p>
          <a:p>
            <a:pPr>
              <a:lnSpc>
                <a:spcPct val="120000"/>
              </a:lnSpc>
              <a:defRPr sz="1600">
                <a:latin typeface="Arial"/>
                <a:ea typeface="Arial"/>
                <a:cs typeface="Arial"/>
                <a:sym typeface="Arial"/>
              </a:defRPr>
            </a:pPr>
            <a:endParaRPr dirty="0"/>
          </a:p>
          <a:p>
            <a:pPr>
              <a:lnSpc>
                <a:spcPct val="120000"/>
              </a:lnSpc>
              <a:defRPr sz="2600">
                <a:latin typeface="Arial"/>
                <a:ea typeface="Arial"/>
                <a:cs typeface="Arial"/>
                <a:sym typeface="Arial"/>
              </a:defRPr>
            </a:pPr>
            <a:r>
              <a:rPr dirty="0"/>
              <a:t>«What happens when the therapy ends and the robot goes away?»</a:t>
            </a:r>
          </a:p>
          <a:p>
            <a:pPr>
              <a:lnSpc>
                <a:spcPct val="120000"/>
              </a:lnSpc>
              <a:defRPr sz="2600">
                <a:latin typeface="Arial"/>
                <a:ea typeface="Arial"/>
                <a:cs typeface="Arial"/>
                <a:sym typeface="Arial"/>
              </a:defRPr>
            </a:pPr>
            <a:r>
              <a:rPr dirty="0"/>
              <a:t>Its disappearance may have counterproductive effects on the patient, even reversing the benefits of treatment.</a:t>
            </a:r>
          </a:p>
        </p:txBody>
      </p:sp>
      <p:sp>
        <p:nvSpPr>
          <p:cNvPr id="365" name="Shape 365"/>
          <p:cNvSpPr/>
          <p:nvPr/>
        </p:nvSpPr>
        <p:spPr>
          <a:xfrm>
            <a:off x="471401" y="333178"/>
            <a:ext cx="12498817"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5.C - Could robots be used as therapists  for the mentally disabled? (cont.)</a:t>
            </a:r>
          </a:p>
        </p:txBody>
      </p:sp>
      <p:sp>
        <p:nvSpPr>
          <p:cNvPr id="366" name="Shape 366"/>
          <p:cNvSpPr/>
          <p:nvPr/>
        </p:nvSpPr>
        <p:spPr>
          <a:xfrm>
            <a:off x="7350138" y="6793200"/>
            <a:ext cx="5252272"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[Lewis </a:t>
            </a:r>
            <a:r>
              <a:rPr i="1" dirty="0"/>
              <a:t>et al.</a:t>
            </a:r>
            <a:r>
              <a:rPr dirty="0"/>
              <a:t> 2015; Nalin </a:t>
            </a:r>
            <a:r>
              <a:rPr i="1" dirty="0"/>
              <a:t>et al.</a:t>
            </a:r>
            <a:r>
              <a:rPr dirty="0"/>
              <a:t> 2012]</a:t>
            </a:r>
          </a:p>
        </p:txBody>
      </p:sp>
      <p:sp>
        <p:nvSpPr>
          <p:cNvPr id="367" name="Shape 367"/>
          <p:cNvSpPr/>
          <p:nvPr/>
        </p:nvSpPr>
        <p:spPr>
          <a:xfrm>
            <a:off x="10672908" y="4011579"/>
            <a:ext cx="2114565"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a:t>
            </a:r>
            <a:r>
              <a:rPr dirty="0" err="1"/>
              <a:t>Turkle</a:t>
            </a:r>
            <a:r>
              <a:rPr dirty="0"/>
              <a:t> 2007]</a:t>
            </a:r>
          </a:p>
        </p:txBody>
      </p:sp>
      <p:sp>
        <p:nvSpPr>
          <p:cNvPr id="368" name="Shape 368"/>
          <p:cNvSpPr/>
          <p:nvPr/>
        </p:nvSpPr>
        <p:spPr>
          <a:xfrm>
            <a:off x="9064440" y="8373178"/>
            <a:ext cx="3563371"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[Riek and Howard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6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6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2" nodeType="afterEffect">
                                  <p:stCondLst>
                                    <p:cond delay="0"/>
                                  </p:stCondLst>
                                  <p:iterate>
                                    <p:tmAbs val="0"/>
                                  </p:iterate>
                                  <p:childTnLst>
                                    <p:set>
                                      <p:cBhvr>
                                        <p:cTn id="17" fill="hold"/>
                                        <p:tgtEl>
                                          <p:spTgt spid="367">
                                            <p:bg/>
                                          </p:spTgt>
                                        </p:tgtEl>
                                        <p:attrNameLst>
                                          <p:attrName>style.visibility</p:attrName>
                                        </p:attrNameLst>
                                      </p:cBhvr>
                                      <p:to>
                                        <p:strVal val="visible"/>
                                      </p:to>
                                    </p:set>
                                  </p:childTnLst>
                                </p:cTn>
                              </p:par>
                              <p:par>
                                <p:cTn id="18" presetID="1" presetClass="entr" presetSubtype="0" fill="hold" grpId="2" nodeType="withEffect">
                                  <p:stCondLst>
                                    <p:cond delay="0"/>
                                  </p:stCondLst>
                                  <p:iterate>
                                    <p:tmAbs val="0"/>
                                  </p:iterate>
                                  <p:childTnLst>
                                    <p:set>
                                      <p:cBhvr>
                                        <p:cTn id="19" fill="hold"/>
                                        <p:tgtEl>
                                          <p:spTgt spid="367">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36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364">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364">
                                            <p:txEl>
                                              <p:pRg st="5" end="5"/>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364">
                                            <p:txEl>
                                              <p:pRg st="6" end="6"/>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364">
                                            <p:txEl>
                                              <p:pRg st="7" end="7"/>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 nodeType="afterEffect">
                                  <p:stCondLst>
                                    <p:cond delay="0"/>
                                  </p:stCondLst>
                                  <p:iterate>
                                    <p:tmAbs val="0"/>
                                  </p:iterate>
                                  <p:childTnLst>
                                    <p:set>
                                      <p:cBhvr>
                                        <p:cTn id="38" fill="hold"/>
                                        <p:tgtEl>
                                          <p:spTgt spid="364">
                                            <p:txEl>
                                              <p:pRg st="8" end="8"/>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3" nodeType="afterEffect">
                                  <p:stCondLst>
                                    <p:cond delay="0"/>
                                  </p:stCondLst>
                                  <p:iterate>
                                    <p:tmAbs val="0"/>
                                  </p:iterate>
                                  <p:childTnLst>
                                    <p:set>
                                      <p:cBhvr>
                                        <p:cTn id="41" fill="hold"/>
                                        <p:tgtEl>
                                          <p:spTgt spid="366">
                                            <p:bg/>
                                          </p:spTgt>
                                        </p:tgtEl>
                                        <p:attrNameLst>
                                          <p:attrName>style.visibility</p:attrName>
                                        </p:attrNameLst>
                                      </p:cBhvr>
                                      <p:to>
                                        <p:strVal val="visible"/>
                                      </p:to>
                                    </p:set>
                                  </p:childTnLst>
                                </p:cTn>
                              </p:par>
                              <p:par>
                                <p:cTn id="42" presetID="1" presetClass="entr" presetSubtype="0" fill="hold" grpId="3" nodeType="withEffect">
                                  <p:stCondLst>
                                    <p:cond delay="0"/>
                                  </p:stCondLst>
                                  <p:iterate>
                                    <p:tmAbs val="0"/>
                                  </p:iterate>
                                  <p:childTnLst>
                                    <p:set>
                                      <p:cBhvr>
                                        <p:cTn id="43" fill="hold"/>
                                        <p:tgtEl>
                                          <p:spTgt spid="366">
                                            <p:txEl>
                                              <p:pRg st="0" end="0"/>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 nodeType="afterEffect">
                                  <p:stCondLst>
                                    <p:cond delay="0"/>
                                  </p:stCondLst>
                                  <p:iterate>
                                    <p:tmAbs val="0"/>
                                  </p:iterate>
                                  <p:childTnLst>
                                    <p:set>
                                      <p:cBhvr>
                                        <p:cTn id="46" fill="hold"/>
                                        <p:tgtEl>
                                          <p:spTgt spid="36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iterate>
                                    <p:tmAbs val="0"/>
                                  </p:iterate>
                                  <p:childTnLst>
                                    <p:set>
                                      <p:cBhvr>
                                        <p:cTn id="50" fill="hold"/>
                                        <p:tgtEl>
                                          <p:spTgt spid="364">
                                            <p:txEl>
                                              <p:pRg st="10" end="10"/>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4" nodeType="afterEffect">
                                  <p:stCondLst>
                                    <p:cond delay="0"/>
                                  </p:stCondLst>
                                  <p:iterate>
                                    <p:tmAbs val="0"/>
                                  </p:iterate>
                                  <p:childTnLst>
                                    <p:set>
                                      <p:cBhvr>
                                        <p:cTn id="53" fill="hold"/>
                                        <p:tgtEl>
                                          <p:spTgt spid="368">
                                            <p:bg/>
                                          </p:spTgt>
                                        </p:tgtEl>
                                        <p:attrNameLst>
                                          <p:attrName>style.visibility</p:attrName>
                                        </p:attrNameLst>
                                      </p:cBhvr>
                                      <p:to>
                                        <p:strVal val="visible"/>
                                      </p:to>
                                    </p:set>
                                  </p:childTnLst>
                                </p:cTn>
                              </p:par>
                              <p:par>
                                <p:cTn id="54" presetID="1" presetClass="entr" presetSubtype="0" fill="hold" grpId="4" nodeType="withEffect">
                                  <p:stCondLst>
                                    <p:cond delay="0"/>
                                  </p:stCondLst>
                                  <p:iterate>
                                    <p:tmAbs val="0"/>
                                  </p:iterate>
                                  <p:childTnLst>
                                    <p:set>
                                      <p:cBhvr>
                                        <p:cTn id="55" fill="hold"/>
                                        <p:tgtEl>
                                          <p:spTgt spid="368">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iterate>
                                    <p:tmAbs val="0"/>
                                  </p:iterate>
                                  <p:childTnLst>
                                    <p:set>
                                      <p:cBhvr>
                                        <p:cTn id="59" fill="hold"/>
                                        <p:tgtEl>
                                          <p:spTgt spid="36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1" build="p" bldLvl="5" animBg="1" advAuto="0"/>
      <p:bldP spid="366" grpId="3" build="p" animBg="1" advAuto="0"/>
      <p:bldP spid="367" grpId="2" build="p" animBg="1" advAuto="0"/>
      <p:bldP spid="368" grpId="4" build="p"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p:nvPr/>
        </p:nvSpPr>
        <p:spPr>
          <a:xfrm>
            <a:off x="471401" y="333178"/>
            <a:ext cx="123051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5.D - How adaptive/tunable should robots be? Are there limits to human enhancement by robots?</a:t>
            </a:r>
          </a:p>
        </p:txBody>
      </p:sp>
      <p:sp>
        <p:nvSpPr>
          <p:cNvPr id="371" name="Shape 371"/>
          <p:cNvSpPr/>
          <p:nvPr/>
        </p:nvSpPr>
        <p:spPr>
          <a:xfrm>
            <a:off x="498189" y="2476500"/>
            <a:ext cx="12531879" cy="655121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600"/>
              </a:spcBef>
              <a:defRPr sz="2600">
                <a:latin typeface="Arial"/>
                <a:ea typeface="Arial"/>
                <a:cs typeface="Arial"/>
                <a:sym typeface="Arial"/>
              </a:defRPr>
            </a:pPr>
            <a:r>
              <a:rPr u="sng"/>
              <a:t>Parents</a:t>
            </a:r>
            <a:r>
              <a:t> should be able to modify the off-the-shelf robot skills to comply with their family values, and </a:t>
            </a:r>
            <a:r>
              <a:rPr u="sng"/>
              <a:t>caregivers</a:t>
            </a:r>
            <a:r>
              <a:t> should be able to adapt a robot assistant to the particular needs of a patient. </a:t>
            </a:r>
          </a:p>
          <a:p>
            <a:pPr>
              <a:lnSpc>
                <a:spcPct val="120000"/>
              </a:lnSpc>
              <a:spcBef>
                <a:spcPts val="1600"/>
              </a:spcBef>
              <a:defRPr sz="2600">
                <a:latin typeface="Arial"/>
                <a:ea typeface="Arial"/>
                <a:cs typeface="Arial"/>
                <a:sym typeface="Arial"/>
              </a:defRPr>
            </a:pPr>
            <a:r>
              <a:t>There </a:t>
            </a:r>
            <a:r>
              <a:rPr u="sng"/>
              <a:t>frontiers that such tuning cannot trespass</a:t>
            </a:r>
            <a:r>
              <a:t>: robots must not inflict (physical or psychical) harm to people, but setting up the limits is not an easy task.</a:t>
            </a:r>
          </a:p>
          <a:p>
            <a:pPr>
              <a:lnSpc>
                <a:spcPct val="120000"/>
              </a:lnSpc>
              <a:spcBef>
                <a:spcPts val="3000"/>
              </a:spcBef>
              <a:defRPr sz="2600">
                <a:latin typeface="Arial"/>
                <a:ea typeface="Arial"/>
                <a:cs typeface="Arial"/>
                <a:sym typeface="Arial"/>
              </a:defRPr>
            </a:pPr>
            <a:r>
              <a:t>It is likewise tricky to establish the </a:t>
            </a:r>
            <a:r>
              <a:rPr u="sng"/>
              <a:t>limits between restoring sensing/mobility</a:t>
            </a:r>
            <a:r>
              <a:t> (e.g., to a stroke patient) </a:t>
            </a:r>
            <a:r>
              <a:rPr u="sng"/>
              <a:t>and “human enhancement”</a:t>
            </a:r>
            <a:r>
              <a:t> (becoming a cyborg or a living weapon).</a:t>
            </a:r>
          </a:p>
          <a:p>
            <a:pPr>
              <a:lnSpc>
                <a:spcPct val="120000"/>
              </a:lnSpc>
              <a:spcBef>
                <a:spcPts val="1600"/>
              </a:spcBef>
              <a:defRPr sz="2600">
                <a:latin typeface="Arial"/>
                <a:ea typeface="Arial"/>
                <a:cs typeface="Arial"/>
                <a:sym typeface="Arial"/>
              </a:defRPr>
            </a:pPr>
            <a:r>
              <a:t>This extends to cognitive enhancement as well. </a:t>
            </a:r>
          </a:p>
          <a:p>
            <a:pPr>
              <a:lnSpc>
                <a:spcPct val="120000"/>
              </a:lnSpc>
              <a:spcBef>
                <a:spcPts val="1600"/>
              </a:spcBef>
              <a:defRPr sz="2600">
                <a:solidFill>
                  <a:srgbClr val="04AFAF"/>
                </a:solidFill>
                <a:latin typeface="Arial"/>
                <a:ea typeface="Arial"/>
                <a:cs typeface="Arial"/>
                <a:sym typeface="Arial"/>
              </a:defRPr>
            </a:pPr>
            <a:r>
              <a:t>One of the main themes of the novel is </a:t>
            </a:r>
            <a:r>
              <a:rPr b="1" i="1"/>
              <a:t>Dr. Craft</a:t>
            </a:r>
            <a:r>
              <a:t>’s determination to get (and keep only for himself) a “creativity prosthesis” that enhances his inventive capacity, and </a:t>
            </a:r>
            <a:r>
              <a:rPr b="1" i="1"/>
              <a:t>Leo</a:t>
            </a:r>
            <a:r>
              <a:t> is in charge of developing it.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71">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1" build="p"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p:nvPr/>
        </p:nvSpPr>
        <p:spPr>
          <a:xfrm>
            <a:off x="471401" y="333178"/>
            <a:ext cx="12305186"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5.D - How adaptive/tunable should robots be? Are there limits to human enhancement by robots? (cont.)</a:t>
            </a:r>
          </a:p>
        </p:txBody>
      </p:sp>
      <p:sp>
        <p:nvSpPr>
          <p:cNvPr id="374" name="Shape 374"/>
          <p:cNvSpPr/>
          <p:nvPr/>
        </p:nvSpPr>
        <p:spPr>
          <a:xfrm>
            <a:off x="498189" y="2413000"/>
            <a:ext cx="12422478" cy="650652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600"/>
              </a:spcBef>
              <a:defRPr sz="2600">
                <a:latin typeface="Arial"/>
                <a:ea typeface="Arial"/>
                <a:cs typeface="Arial"/>
                <a:sym typeface="Arial"/>
              </a:defRPr>
            </a:pPr>
            <a:r>
              <a:rPr b="1"/>
              <a:t>Transhumanism</a:t>
            </a:r>
            <a:r>
              <a:t> - the current form of the human species (somatic and cognitive) is merely a specific stage of human evolution, and we have only begun to grasp the extent of possible </a:t>
            </a:r>
            <a:r>
              <a:rPr u="sng"/>
              <a:t>future integrations between the natural and artificial</a:t>
            </a:r>
            <a:r>
              <a:t>. </a:t>
            </a:r>
          </a:p>
          <a:p>
            <a:pPr>
              <a:lnSpc>
                <a:spcPct val="120000"/>
              </a:lnSpc>
              <a:spcBef>
                <a:spcPts val="1600"/>
              </a:spcBef>
              <a:defRPr sz="2600">
                <a:latin typeface="Arial"/>
                <a:ea typeface="Arial"/>
                <a:cs typeface="Arial"/>
                <a:sym typeface="Arial"/>
              </a:defRPr>
            </a:pPr>
            <a:r>
              <a:rPr b="1"/>
              <a:t>Bioconservatism</a:t>
            </a:r>
            <a:r>
              <a:t> - need to investigate the implications of the transformations concealed behind the apparently neutral technological development, thus placing the concepts of </a:t>
            </a:r>
            <a:r>
              <a:rPr u="sng"/>
              <a:t>nature and human dignity as insurmountable limits</a:t>
            </a:r>
            <a:r>
              <a:t>.</a:t>
            </a:r>
          </a:p>
          <a:p>
            <a:pPr>
              <a:lnSpc>
                <a:spcPct val="120000"/>
              </a:lnSpc>
              <a:spcBef>
                <a:spcPts val="3600"/>
              </a:spcBef>
              <a:defRPr sz="2600">
                <a:latin typeface="Arial"/>
                <a:ea typeface="Arial"/>
                <a:cs typeface="Arial"/>
                <a:sym typeface="Arial"/>
              </a:defRPr>
            </a:pPr>
            <a:r>
              <a:t>The eternal dilemma: how to ensure that robots improve the quality of our daily lives, widen our capabilities, and increase our freedom, while avoiding their making us more dependent and emotionally weak.</a:t>
            </a:r>
          </a:p>
          <a:p>
            <a:pPr>
              <a:lnSpc>
                <a:spcPct val="120000"/>
              </a:lnSpc>
              <a:spcBef>
                <a:spcPts val="1600"/>
              </a:spcBef>
              <a:defRPr sz="2600">
                <a:solidFill>
                  <a:srgbClr val="04AFAF"/>
                </a:solidFill>
                <a:latin typeface="Arial"/>
                <a:ea typeface="Arial"/>
                <a:cs typeface="Arial"/>
                <a:sym typeface="Arial"/>
              </a:defRPr>
            </a:pPr>
            <a:r>
              <a:rPr b="1" i="1"/>
              <a:t>Leo</a:t>
            </a:r>
            <a:r>
              <a:t> defends the positive view of robots as enhancers of our physical and cognitive capabilities, while </a:t>
            </a:r>
            <a:r>
              <a:rPr b="1" i="1"/>
              <a:t>Silvana</a:t>
            </a:r>
            <a:r>
              <a:t> highlights the downside that relating to robots ends up replacing people’s intimate relationships. </a:t>
            </a:r>
          </a:p>
        </p:txBody>
      </p:sp>
      <p:sp>
        <p:nvSpPr>
          <p:cNvPr id="375" name="Shape 375"/>
          <p:cNvSpPr/>
          <p:nvPr/>
        </p:nvSpPr>
        <p:spPr>
          <a:xfrm>
            <a:off x="9291750" y="5532914"/>
            <a:ext cx="320350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[Palmerini </a:t>
            </a:r>
            <a:r>
              <a:rPr i="1"/>
              <a:t>et al.</a:t>
            </a:r>
            <a:r>
              <a:t>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3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37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3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build="p" bldLvl="5" animBg="1" advAuto="0"/>
      <p:bldP spid="375" grpId="2"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Human-robot interaction and human dignity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5.3. Revisiting issues</a:t>
            </a:r>
          </a:p>
        </p:txBody>
      </p:sp>
      <p:sp>
        <p:nvSpPr>
          <p:cNvPr id="378" name="Shape 378"/>
          <p:cNvSpPr/>
          <p:nvPr/>
        </p:nvSpPr>
        <p:spPr>
          <a:xfrm>
            <a:off x="521776" y="2476500"/>
            <a:ext cx="12316947" cy="44114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57200">
              <a:lnSpc>
                <a:spcPct val="120000"/>
              </a:lnSpc>
              <a:spcBef>
                <a:spcPts val="2900"/>
              </a:spcBef>
              <a:tabLst>
                <a:tab pos="177800" algn="l"/>
                <a:tab pos="355600" algn="l"/>
              </a:tabLst>
              <a:defRPr sz="2600">
                <a:latin typeface="Arial"/>
                <a:ea typeface="Arial"/>
                <a:cs typeface="Arial"/>
                <a:sym typeface="Arial"/>
              </a:defRPr>
            </a:pPr>
            <a:r>
              <a:t>Concerns raised in this section related to </a:t>
            </a:r>
            <a:r>
              <a:rPr u="sng"/>
              <a:t>robots simulating emotions</a:t>
            </a:r>
            <a:r>
              <a:t>, thus possibly </a:t>
            </a:r>
            <a:r>
              <a:rPr u="sng"/>
              <a:t>encouraging their users’ affective attachment</a:t>
            </a:r>
            <a:r>
              <a:t>, were previously discussed under Questions 2.B and 2.D; and the possibility that this could lead to </a:t>
            </a:r>
            <a:r>
              <a:rPr u="sng"/>
              <a:t>deception</a:t>
            </a:r>
            <a:r>
              <a:t> was also dealt with in Section 1.</a:t>
            </a:r>
            <a:endParaRPr u="sng"/>
          </a:p>
          <a:p>
            <a:pPr defTabSz="457200">
              <a:lnSpc>
                <a:spcPct val="120000"/>
              </a:lnSpc>
              <a:spcBef>
                <a:spcPts val="2900"/>
              </a:spcBef>
              <a:tabLst>
                <a:tab pos="177800" algn="l"/>
                <a:tab pos="355600" algn="l"/>
              </a:tabLst>
              <a:defRPr sz="2600">
                <a:latin typeface="Arial"/>
                <a:ea typeface="Arial"/>
                <a:cs typeface="Arial"/>
                <a:sym typeface="Arial"/>
              </a:defRPr>
            </a:pPr>
            <a:r>
              <a:rPr>
                <a:solidFill>
                  <a:srgbClr val="04AFAF"/>
                </a:solidFill>
              </a:rPr>
              <a:t>The second highlighted episode from Chapter 25, in which </a:t>
            </a:r>
            <a:r>
              <a:rPr b="1" i="1">
                <a:solidFill>
                  <a:srgbClr val="04AFAF"/>
                </a:solidFill>
              </a:rPr>
              <a:t>Leo</a:t>
            </a:r>
            <a:r>
              <a:rPr>
                <a:solidFill>
                  <a:srgbClr val="04AFAF"/>
                </a:solidFill>
              </a:rPr>
              <a:t> admits he is a </a:t>
            </a:r>
            <a:r>
              <a:rPr u="sng">
                <a:solidFill>
                  <a:srgbClr val="04AFAF"/>
                </a:solidFill>
              </a:rPr>
              <a:t>guinea pig</a:t>
            </a:r>
            <a:r>
              <a:t>, permits revisiting Question 3.C. </a:t>
            </a:r>
          </a:p>
          <a:p>
            <a:pPr defTabSz="457200">
              <a:lnSpc>
                <a:spcPct val="120000"/>
              </a:lnSpc>
              <a:spcBef>
                <a:spcPts val="2900"/>
              </a:spcBef>
              <a:tabLst>
                <a:tab pos="177800" algn="l"/>
                <a:tab pos="355600" algn="l"/>
              </a:tabLst>
              <a:defRPr sz="2600">
                <a:latin typeface="Arial"/>
                <a:ea typeface="Arial"/>
                <a:cs typeface="Arial"/>
                <a:sym typeface="Arial"/>
              </a:defRPr>
            </a:pPr>
            <a:r>
              <a:rPr>
                <a:solidFill>
                  <a:srgbClr val="04AFAF"/>
                </a:solidFill>
              </a:rPr>
              <a:t>Chapter 28 provides more details on the workings and implications of the </a:t>
            </a:r>
            <a:r>
              <a:rPr u="sng">
                <a:solidFill>
                  <a:srgbClr val="04AFAF"/>
                </a:solidFill>
              </a:rPr>
              <a:t>timeout device</a:t>
            </a:r>
            <a:r>
              <a:t> discussed also in Section 3.</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build="p" bldLvl="5"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381" name="Shape 381"/>
          <p:cNvSpPr/>
          <p:nvPr/>
        </p:nvSpPr>
        <p:spPr>
          <a:xfrm>
            <a:off x="1651000" y="4217672"/>
            <a:ext cx="7081878"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b="1">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p:nvPr/>
        </p:nvSpPr>
        <p:spPr>
          <a:xfrm>
            <a:off x="470976" y="1929903"/>
            <a:ext cx="12368000" cy="7023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854" defTabSz="688489">
              <a:spcBef>
                <a:spcPts val="1200"/>
              </a:spcBef>
              <a:defRPr sz="2600">
                <a:latin typeface="Comic Sans MS"/>
                <a:ea typeface="Comic Sans MS"/>
                <a:cs typeface="Comic Sans MS"/>
                <a:sym typeface="Comic Sans MS"/>
              </a:defRPr>
            </a:pPr>
            <a:r>
              <a:t>[Leo thinks] … many hands like these forged the multitude of robots that exist around the world today, </a:t>
            </a:r>
            <a:r>
              <a:rPr u="sng"/>
              <a:t>sculpting human nature</a:t>
            </a:r>
            <a:r>
              <a:t>. So much hidden power behind apparently loyal and useful servants.</a:t>
            </a:r>
          </a:p>
          <a:p>
            <a:pPr marR="3854" defTabSz="688489">
              <a:spcBef>
                <a:spcPts val="1200"/>
              </a:spcBef>
              <a:defRPr sz="2600">
                <a:solidFill>
                  <a:srgbClr val="04AFAF"/>
                </a:solidFill>
                <a:latin typeface="Comic Sans MS"/>
                <a:ea typeface="Comic Sans MS"/>
                <a:cs typeface="Comic Sans MS"/>
                <a:sym typeface="Comic Sans MS"/>
              </a:defRPr>
            </a:pPr>
            <a:r>
              <a:t>[Alpha+:] 5:03 pm – These accessories </a:t>
            </a:r>
            <a:r>
              <a:rPr u="sng"/>
              <a:t>have not been approved by the standards agency</a:t>
            </a:r>
            <a:r>
              <a:t>. I have to </a:t>
            </a:r>
            <a:r>
              <a:rPr u="sng"/>
              <a:t>maximize precautions</a:t>
            </a:r>
            <a:r>
              <a:t> in order to avoid a severe penalization.</a:t>
            </a:r>
          </a:p>
          <a:p>
            <a:pPr marR="3854" defTabSz="688489">
              <a:spcBef>
                <a:spcPts val="1200"/>
              </a:spcBef>
              <a:defRPr sz="2600">
                <a:latin typeface="Comic Sans MS"/>
                <a:ea typeface="Comic Sans MS"/>
                <a:cs typeface="Comic Sans MS"/>
                <a:sym typeface="Comic Sans MS"/>
              </a:defRPr>
            </a:pPr>
            <a:r>
              <a:t>5:11 pm – </a:t>
            </a:r>
            <a:r>
              <a:rPr u="sng"/>
              <a:t>It’s against the rules. I cannot abandon my PROP when he is in danger</a:t>
            </a:r>
            <a:r>
              <a:t>.</a:t>
            </a:r>
          </a:p>
          <a:p>
            <a:pPr marR="3854" defTabSz="688489">
              <a:spcBef>
                <a:spcPts val="1200"/>
              </a:spcBef>
              <a:defRPr sz="2600">
                <a:latin typeface="Comic Sans MS"/>
                <a:ea typeface="Comic Sans MS"/>
                <a:cs typeface="Comic Sans MS"/>
                <a:sym typeface="Comic Sans MS"/>
              </a:defRPr>
            </a:pPr>
            <a:r>
              <a:t>Dr. Craft stands up like a man possessed and heads for the robot. “You’re the one who’s become a danger: you drug me, you ration my pleasures, and now you want to prevent me from expanding my mind? It’s over, you lump of scrap!”</a:t>
            </a:r>
          </a:p>
          <a:p>
            <a:pPr marR="3854" defTabSz="688489">
              <a:spcBef>
                <a:spcPts val="1200"/>
              </a:spcBef>
              <a:defRPr sz="2600">
                <a:latin typeface="Comic Sans MS"/>
                <a:ea typeface="Comic Sans MS"/>
                <a:cs typeface="Comic Sans MS"/>
                <a:sym typeface="Comic Sans MS"/>
              </a:defRPr>
            </a:pPr>
            <a:r>
              <a:t>5:12 pm – “What are you doing? Do not switch off my synthesizer. [..]</a:t>
            </a:r>
          </a:p>
          <a:p>
            <a:pPr marR="3854" defTabSz="688489">
              <a:spcBef>
                <a:spcPts val="1200"/>
              </a:spcBef>
              <a:defRPr sz="2600">
                <a:latin typeface="Comic Sans MS"/>
                <a:ea typeface="Comic Sans MS"/>
                <a:cs typeface="Comic Sans MS"/>
                <a:sym typeface="Comic Sans MS"/>
              </a:defRPr>
            </a:pPr>
            <a:r>
              <a:t>“Not just the fucking synthesizer, no! </a:t>
            </a:r>
            <a:r>
              <a:rPr u="sng"/>
              <a:t>I’ll disconnect you completely</a:t>
            </a:r>
            <a:r>
              <a:t> this time … and then I’ll be able to live in peace!”</a:t>
            </a:r>
          </a:p>
          <a:p>
            <a:pPr marR="3854" defTabSz="688489">
              <a:spcBef>
                <a:spcPts val="1200"/>
              </a:spcBef>
              <a:defRPr sz="2600">
                <a:latin typeface="Comic Sans MS"/>
                <a:ea typeface="Comic Sans MS"/>
                <a:cs typeface="Comic Sans MS"/>
                <a:sym typeface="Comic Sans MS"/>
              </a:defRPr>
            </a:pPr>
            <a:r>
              <a:t>5:13 pm – “</a:t>
            </a:r>
            <a:r>
              <a:rPr u="sng"/>
              <a:t>Careful, Doctor, everything has been recorded</a:t>
            </a:r>
            <a:r>
              <a:t> … ”</a:t>
            </a:r>
          </a:p>
        </p:txBody>
      </p:sp>
      <p:sp>
        <p:nvSpPr>
          <p:cNvPr id="384" name="Shape 384"/>
          <p:cNvSpPr/>
          <p:nvPr/>
        </p:nvSpPr>
        <p:spPr>
          <a:xfrm>
            <a:off x="471401" y="333178"/>
            <a:ext cx="12149548"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6. Social responsibility and robot morality</a:t>
            </a:r>
            <a:r>
              <a:rPr b="1"/>
              <a:t> </a:t>
            </a:r>
          </a:p>
        </p:txBody>
      </p:sp>
      <p:sp>
        <p:nvSpPr>
          <p:cNvPr id="385" name="Shape 385"/>
          <p:cNvSpPr/>
          <p:nvPr/>
        </p:nvSpPr>
        <p:spPr>
          <a:xfrm>
            <a:off x="5069339" y="1298859"/>
            <a:ext cx="7878318"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29/31 - Leo/Celia/Dr.Craft/Silvana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8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383">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38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383">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3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build="p" bldLvl="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p:nvPr/>
        </p:nvSpPr>
        <p:spPr>
          <a:xfrm>
            <a:off x="470976" y="2158503"/>
            <a:ext cx="12368000" cy="6578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3854" defTabSz="688489">
              <a:spcBef>
                <a:spcPts val="1200"/>
              </a:spcBef>
              <a:defRPr sz="2600">
                <a:latin typeface="Comic Sans MS"/>
                <a:ea typeface="Comic Sans MS"/>
                <a:cs typeface="Comic Sans MS"/>
                <a:sym typeface="Comic Sans MS"/>
              </a:defRPr>
            </a:pPr>
            <a:r>
              <a:t>[ROBco:] “Announcement: The Doctor is dead. Question: What should I do?”</a:t>
            </a:r>
          </a:p>
          <a:p>
            <a:pPr marR="3854" defTabSz="688489">
              <a:spcBef>
                <a:spcPts val="1200"/>
              </a:spcBef>
              <a:defRPr sz="2600">
                <a:latin typeface="Comic Sans MS"/>
                <a:ea typeface="Comic Sans MS"/>
                <a:cs typeface="Comic Sans MS"/>
                <a:sym typeface="Comic Sans MS"/>
              </a:defRPr>
            </a:pPr>
            <a:r>
              <a:t>[Leo:] “A death trap … that’s what I’ve invented. [..]”</a:t>
            </a:r>
          </a:p>
          <a:p>
            <a:pPr marR="3854" defTabSz="688489">
              <a:spcBef>
                <a:spcPts val="1200"/>
              </a:spcBef>
              <a:defRPr sz="2600">
                <a:latin typeface="Comic Sans MS"/>
                <a:ea typeface="Comic Sans MS"/>
                <a:cs typeface="Comic Sans MS"/>
                <a:sym typeface="Comic Sans MS"/>
              </a:defRPr>
            </a:pPr>
            <a:r>
              <a:t>[Silvana:] “Don’t talk like that, it was an accident, </a:t>
            </a:r>
            <a:r>
              <a:rPr u="sng"/>
              <a:t>it’s not your fault</a:t>
            </a:r>
            <a:r>
              <a:t>. He was the one who disconnected his ROB, right? Maybe he knew exactly what he was getting himself into and that’s what he wanted: to commit suicide.”</a:t>
            </a:r>
          </a:p>
          <a:p>
            <a:pPr marR="3854" defTabSz="688489">
              <a:spcBef>
                <a:spcPts val="1200"/>
              </a:spcBef>
              <a:defRPr sz="2600">
                <a:latin typeface="Comic Sans MS"/>
                <a:ea typeface="Comic Sans MS"/>
                <a:cs typeface="Comic Sans MS"/>
                <a:sym typeface="Comic Sans MS"/>
              </a:defRPr>
            </a:pPr>
            <a:r>
              <a:t>[..] “Clarification: The lady is right. They can’t blame you because Alpha+’s record will have </a:t>
            </a:r>
            <a:r>
              <a:rPr u="sng"/>
              <a:t>saved proof that the PROP disconnected it</a:t>
            </a:r>
            <a:r>
              <a:t>.”</a:t>
            </a:r>
          </a:p>
          <a:p>
            <a:pPr marR="3854" defTabSz="688489">
              <a:spcBef>
                <a:spcPts val="2600"/>
              </a:spcBef>
              <a:defRPr sz="2600">
                <a:solidFill>
                  <a:srgbClr val="04AFAF"/>
                </a:solidFill>
                <a:latin typeface="Comic Sans MS"/>
                <a:ea typeface="Comic Sans MS"/>
                <a:cs typeface="Comic Sans MS"/>
                <a:sym typeface="Comic Sans MS"/>
              </a:defRPr>
            </a:pPr>
            <a:r>
              <a:t>[Silvana:] “…</a:t>
            </a:r>
            <a:r>
              <a:rPr>
                <a:latin typeface="Cambria"/>
                <a:ea typeface="Cambria"/>
                <a:cs typeface="Cambria"/>
                <a:sym typeface="Cambria"/>
              </a:rPr>
              <a:t> </a:t>
            </a:r>
            <a:r>
              <a:t>whether I like it or not, robots have become the pro-technos’</a:t>
            </a:r>
            <a:r>
              <a:rPr u="sng"/>
              <a:t> </a:t>
            </a:r>
            <a:r>
              <a:t>teachers, and we’re better off letting them help people grow and become more creative than making people dependent and unimaginative.</a:t>
            </a:r>
          </a:p>
          <a:p>
            <a:pPr marR="3854" defTabSz="688489">
              <a:spcBef>
                <a:spcPts val="1200"/>
              </a:spcBef>
              <a:defRPr sz="2600">
                <a:solidFill>
                  <a:srgbClr val="04AFAF"/>
                </a:solidFill>
                <a:latin typeface="Comic Sans MS"/>
                <a:ea typeface="Comic Sans MS"/>
                <a:cs typeface="Comic Sans MS"/>
                <a:sym typeface="Comic Sans MS"/>
              </a:defRPr>
            </a:pPr>
            <a:r>
              <a:t>[Leo:] “… There’s nothing I’d like more than to make the creativity stimulator </a:t>
            </a:r>
            <a:r>
              <a:rPr u="sng"/>
              <a:t>available to everyone</a:t>
            </a:r>
            <a:r>
              <a:t>, to put it on the public register.”</a:t>
            </a:r>
          </a:p>
        </p:txBody>
      </p:sp>
      <p:sp>
        <p:nvSpPr>
          <p:cNvPr id="388" name="Shape 388"/>
          <p:cNvSpPr/>
          <p:nvPr/>
        </p:nvSpPr>
        <p:spPr>
          <a:xfrm>
            <a:off x="471401" y="333178"/>
            <a:ext cx="12149549"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6. Social responsibility and robot morality</a:t>
            </a:r>
            <a:r>
              <a:rPr b="1"/>
              <a:t> </a:t>
            </a:r>
          </a:p>
        </p:txBody>
      </p:sp>
      <p:sp>
        <p:nvSpPr>
          <p:cNvPr id="389" name="Shape 389"/>
          <p:cNvSpPr/>
          <p:nvPr/>
        </p:nvSpPr>
        <p:spPr>
          <a:xfrm>
            <a:off x="5069339" y="1298859"/>
            <a:ext cx="7915757"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88489">
              <a:spcBef>
                <a:spcPts val="1300"/>
              </a:spcBef>
              <a:defRPr sz="2600" b="1">
                <a:solidFill>
                  <a:srgbClr val="04AFAF"/>
                </a:solidFill>
                <a:latin typeface="Comic Sans MS"/>
                <a:ea typeface="Comic Sans MS"/>
                <a:cs typeface="Comic Sans MS"/>
                <a:sym typeface="Comic Sans MS"/>
              </a:defRPr>
            </a:lvl1pPr>
          </a:lstStyle>
          <a:p>
            <a:r>
              <a:t>Chapter 29/31 - Leo/Celia/Dr.Craft/Silvana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8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8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38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8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491977" y="2118777"/>
            <a:ext cx="11868446" cy="2453214"/>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defRPr sz="2800">
                <a:latin typeface="Arial"/>
                <a:ea typeface="Arial"/>
                <a:cs typeface="Arial"/>
                <a:sym typeface="Arial"/>
              </a:defRPr>
            </a:pPr>
            <a:r>
              <a:t>Roboethics is the subfield of applied ethics studying both the </a:t>
            </a:r>
            <a:r>
              <a:rPr b="1"/>
              <a:t>positive and negative implications of robotics for individuals and society</a:t>
            </a:r>
            <a:r>
              <a:t>, with a view to inspire the moral design, development and use of so-called intelligent/autonomous robots, and help prevent their misuse against humankind. </a:t>
            </a:r>
          </a:p>
        </p:txBody>
      </p:sp>
      <p:sp>
        <p:nvSpPr>
          <p:cNvPr id="71" name="Shape 71"/>
          <p:cNvSpPr/>
          <p:nvPr/>
        </p:nvSpPr>
        <p:spPr>
          <a:xfrm>
            <a:off x="471401" y="333178"/>
            <a:ext cx="12149550"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0.2. Preliminaries on Roboethics</a:t>
            </a:r>
          </a:p>
        </p:txBody>
      </p:sp>
      <p:sp>
        <p:nvSpPr>
          <p:cNvPr id="72" name="Shape 72"/>
          <p:cNvSpPr/>
          <p:nvPr/>
        </p:nvSpPr>
        <p:spPr>
          <a:xfrm>
            <a:off x="9227817" y="4533828"/>
            <a:ext cx="315586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[Veruggio </a:t>
            </a:r>
            <a:r>
              <a:rPr i="1"/>
              <a:t>et al.</a:t>
            </a:r>
            <a:r>
              <a:t> 2011]</a:t>
            </a:r>
          </a:p>
        </p:txBody>
      </p:sp>
      <p:sp>
        <p:nvSpPr>
          <p:cNvPr id="73" name="Shape 73"/>
          <p:cNvSpPr/>
          <p:nvPr/>
        </p:nvSpPr>
        <p:spPr>
          <a:xfrm>
            <a:off x="491977" y="5562427"/>
            <a:ext cx="12068149" cy="2323151"/>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50000"/>
              </a:lnSpc>
              <a:defRPr sz="2800">
                <a:latin typeface="Arial"/>
                <a:ea typeface="Arial"/>
                <a:cs typeface="Arial"/>
                <a:sym typeface="Arial"/>
              </a:defRPr>
            </a:pPr>
            <a:r>
              <a:t>Three aspects:</a:t>
            </a:r>
          </a:p>
          <a:p>
            <a:pPr marL="228600" indent="-228600" defTabSz="1376978">
              <a:lnSpc>
                <a:spcPct val="150000"/>
              </a:lnSpc>
              <a:buSzPct val="100000"/>
              <a:buAutoNum type="arabicPeriod"/>
              <a:defRPr sz="2800" b="1">
                <a:latin typeface="Arial"/>
                <a:ea typeface="Arial"/>
                <a:cs typeface="Arial"/>
                <a:sym typeface="Arial"/>
              </a:defRPr>
            </a:pPr>
            <a:r>
              <a:t> Human ethics applied to robotics</a:t>
            </a:r>
          </a:p>
          <a:p>
            <a:pPr marL="228600" indent="-228600" defTabSz="1376978">
              <a:lnSpc>
                <a:spcPct val="150000"/>
              </a:lnSpc>
              <a:buSzPct val="100000"/>
              <a:buAutoNum type="arabicPeriod"/>
              <a:defRPr sz="2800">
                <a:latin typeface="Arial"/>
                <a:ea typeface="Arial"/>
                <a:cs typeface="Arial"/>
                <a:sym typeface="Arial"/>
              </a:defRPr>
            </a:pPr>
            <a:r>
              <a:t> Codes of ethics embedded in the robots themselves (“machine ethics”)</a:t>
            </a:r>
          </a:p>
          <a:p>
            <a:pPr marL="228600" indent="-228600" defTabSz="1376978">
              <a:lnSpc>
                <a:spcPct val="120000"/>
              </a:lnSpc>
              <a:buSzPct val="100000"/>
              <a:buAutoNum type="arabicPeriod"/>
              <a:defRPr sz="2800">
                <a:latin typeface="Arial"/>
                <a:ea typeface="Arial"/>
                <a:cs typeface="Arial"/>
                <a:sym typeface="Arial"/>
              </a:defRPr>
            </a:pPr>
            <a:r>
              <a:t> </a:t>
            </a:r>
            <a:r>
              <a:rPr>
                <a:solidFill>
                  <a:srgbClr val="797979"/>
                </a:solidFill>
              </a:rPr>
              <a:t>Ethics that would emerge from a potential future consciousness of robots</a:t>
            </a:r>
            <a:r>
              <a:t>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6.2. Ethical background and discussion</a:t>
            </a:r>
          </a:p>
        </p:txBody>
      </p:sp>
      <p:sp>
        <p:nvSpPr>
          <p:cNvPr id="392" name="Shape 392"/>
          <p:cNvSpPr/>
          <p:nvPr/>
        </p:nvSpPr>
        <p:spPr>
          <a:xfrm>
            <a:off x="498189" y="1931390"/>
            <a:ext cx="12502572" cy="6963973"/>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140970" defTabSz="457200">
              <a:lnSpc>
                <a:spcPct val="110000"/>
              </a:lnSpc>
              <a:spcBef>
                <a:spcPts val="1800"/>
              </a:spcBef>
              <a:tabLst>
                <a:tab pos="177800" algn="l"/>
                <a:tab pos="355600" algn="l"/>
              </a:tabLst>
              <a:defRPr sz="2600">
                <a:latin typeface="Arial"/>
                <a:ea typeface="Arial"/>
                <a:cs typeface="Arial"/>
                <a:sym typeface="Arial"/>
              </a:defRPr>
            </a:pPr>
            <a:r>
              <a:rPr dirty="0"/>
              <a:t>Autonomous robots need to </a:t>
            </a:r>
            <a:r>
              <a:rPr u="sng" dirty="0"/>
              <a:t>make decisions in situations unforeseen</a:t>
            </a:r>
            <a:r>
              <a:rPr dirty="0"/>
              <a:t> by designers, which raises not only issues of </a:t>
            </a:r>
            <a:r>
              <a:rPr u="sng" dirty="0"/>
              <a:t>reliability and safety</a:t>
            </a:r>
            <a:r>
              <a:rPr dirty="0"/>
              <a:t> for users, but also the challenge of </a:t>
            </a:r>
            <a:r>
              <a:rPr u="sng" dirty="0"/>
              <a:t>regulating automatic decision-making</a:t>
            </a:r>
            <a:r>
              <a:rPr dirty="0"/>
              <a:t>, particularly in ethics-sensitive contexts. </a:t>
            </a:r>
          </a:p>
          <a:p>
            <a:pPr marR="140970" defTabSz="457200">
              <a:lnSpc>
                <a:spcPct val="110000"/>
              </a:lnSpc>
              <a:spcBef>
                <a:spcPts val="1800"/>
              </a:spcBef>
              <a:tabLst>
                <a:tab pos="177800" algn="l"/>
                <a:tab pos="355600" algn="l"/>
              </a:tabLst>
              <a:defRPr sz="2600">
                <a:latin typeface="Arial"/>
                <a:ea typeface="Arial"/>
                <a:cs typeface="Arial"/>
                <a:sym typeface="Arial"/>
              </a:defRPr>
            </a:pPr>
            <a:r>
              <a:rPr b="1" dirty="0"/>
              <a:t>Machine ethics</a:t>
            </a:r>
            <a:r>
              <a:rPr dirty="0"/>
              <a:t>: coming up with methodologies for maximizing the likelihood that a robot will behave in a certifiably ethical fashion. </a:t>
            </a:r>
          </a:p>
          <a:p>
            <a:pPr marR="140970" defTabSz="457200">
              <a:lnSpc>
                <a:spcPct val="110000"/>
              </a:lnSpc>
              <a:spcBef>
                <a:spcPts val="1000"/>
              </a:spcBef>
              <a:tabLst>
                <a:tab pos="177800" algn="l"/>
                <a:tab pos="355600" algn="l"/>
              </a:tabLst>
              <a:defRPr sz="2600">
                <a:latin typeface="Arial"/>
                <a:ea typeface="Arial"/>
                <a:cs typeface="Arial"/>
                <a:sym typeface="Arial"/>
              </a:defRPr>
            </a:pPr>
            <a:r>
              <a:rPr u="sng" dirty="0"/>
              <a:t>Contrasting opinions</a:t>
            </a:r>
            <a:r>
              <a:rPr dirty="0"/>
              <a:t>:</a:t>
            </a:r>
          </a:p>
          <a:p>
            <a:pPr marL="260684" marR="140970" indent="-260684" defTabSz="457200">
              <a:lnSpc>
                <a:spcPct val="110000"/>
              </a:lnSpc>
              <a:buSzPct val="100000"/>
              <a:buChar char="•"/>
              <a:tabLst>
                <a:tab pos="177800" algn="l"/>
                <a:tab pos="355600" algn="l"/>
              </a:tabLst>
              <a:defRPr sz="2600">
                <a:latin typeface="Arial"/>
                <a:ea typeface="Arial"/>
                <a:cs typeface="Arial"/>
                <a:sym typeface="Arial"/>
              </a:defRPr>
            </a:pPr>
            <a:r>
              <a:rPr dirty="0"/>
              <a:t>Machines can never be moral agents and, therefore, they should not be endowed with the capability of making moral decisions.</a:t>
            </a:r>
          </a:p>
          <a:p>
            <a:pPr marL="260684" marR="140970" indent="-260684" defTabSz="457200">
              <a:lnSpc>
                <a:spcPct val="110000"/>
              </a:lnSpc>
              <a:buSzPct val="100000"/>
              <a:buChar char="•"/>
              <a:tabLst>
                <a:tab pos="177800" algn="l"/>
                <a:tab pos="355600" algn="l"/>
              </a:tabLst>
              <a:defRPr sz="2600">
                <a:latin typeface="Arial"/>
                <a:ea typeface="Arial"/>
                <a:cs typeface="Arial"/>
                <a:sym typeface="Arial"/>
              </a:defRPr>
            </a:pPr>
            <a:r>
              <a:rPr dirty="0"/>
              <a:t>Robots can be better moral decision makers than humans, since their rationality is not limited by jealousy, fear, or emotional blackmail.</a:t>
            </a:r>
          </a:p>
          <a:p>
            <a:pPr marR="140970" defTabSz="457200">
              <a:lnSpc>
                <a:spcPct val="110000"/>
              </a:lnSpc>
              <a:tabLst>
                <a:tab pos="177800" algn="l"/>
                <a:tab pos="355600" algn="l"/>
              </a:tabLst>
              <a:defRPr sz="1200">
                <a:latin typeface="Arial"/>
                <a:ea typeface="Arial"/>
                <a:cs typeface="Arial"/>
                <a:sym typeface="Arial"/>
              </a:defRPr>
            </a:pPr>
            <a:endParaRPr dirty="0"/>
          </a:p>
          <a:p>
            <a:pPr marR="140970" defTabSz="457200">
              <a:lnSpc>
                <a:spcPct val="110000"/>
              </a:lnSpc>
              <a:tabLst>
                <a:tab pos="177800" algn="l"/>
                <a:tab pos="355600" algn="l"/>
              </a:tabLst>
              <a:defRPr sz="2600">
                <a:latin typeface="Arial"/>
                <a:ea typeface="Arial"/>
                <a:cs typeface="Arial"/>
                <a:sym typeface="Arial"/>
              </a:defRPr>
            </a:pPr>
            <a:r>
              <a:rPr dirty="0"/>
              <a:t>Who should decide </a:t>
            </a:r>
            <a:r>
              <a:rPr u="sng" dirty="0"/>
              <a:t>what morality is to be encoded</a:t>
            </a:r>
            <a:r>
              <a:rPr dirty="0"/>
              <a:t> in rules and up to what point the </a:t>
            </a:r>
            <a:r>
              <a:rPr u="sng" dirty="0"/>
              <a:t>rules should be modifiable</a:t>
            </a:r>
            <a:r>
              <a:rPr dirty="0"/>
              <a:t> by the user. For instance, may it be acceptable to intrude upon a robot user’s autonomy to become “more ethical” towards others?</a:t>
            </a:r>
          </a:p>
        </p:txBody>
      </p:sp>
      <p:sp>
        <p:nvSpPr>
          <p:cNvPr id="393" name="Shape 393"/>
          <p:cNvSpPr/>
          <p:nvPr/>
        </p:nvSpPr>
        <p:spPr>
          <a:xfrm>
            <a:off x="9373473" y="4533960"/>
            <a:ext cx="3039704"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[Lichocki </a:t>
            </a:r>
            <a:r>
              <a:rPr i="1" dirty="0"/>
              <a:t>et al.</a:t>
            </a:r>
            <a:r>
              <a:rPr dirty="0"/>
              <a:t> 2011]</a:t>
            </a:r>
          </a:p>
        </p:txBody>
      </p:sp>
      <p:sp>
        <p:nvSpPr>
          <p:cNvPr id="394" name="Shape 394"/>
          <p:cNvSpPr/>
          <p:nvPr/>
        </p:nvSpPr>
        <p:spPr>
          <a:xfrm>
            <a:off x="10229166" y="6800400"/>
            <a:ext cx="2391784"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[Wallach 2010]</a:t>
            </a:r>
          </a:p>
        </p:txBody>
      </p:sp>
      <p:sp>
        <p:nvSpPr>
          <p:cNvPr id="395" name="Shape 395"/>
          <p:cNvSpPr/>
          <p:nvPr/>
        </p:nvSpPr>
        <p:spPr>
          <a:xfrm>
            <a:off x="8336888" y="8698512"/>
            <a:ext cx="4284062"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[Borenstein and Arkin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9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393">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39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92">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392">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392">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3" nodeType="afterEffect">
                                  <p:stCondLst>
                                    <p:cond delay="0"/>
                                  </p:stCondLst>
                                  <p:iterate>
                                    <p:tmAbs val="0"/>
                                  </p:iterate>
                                  <p:childTnLst>
                                    <p:set>
                                      <p:cBhvr>
                                        <p:cTn id="30" fill="hold"/>
                                        <p:tgtEl>
                                          <p:spTgt spid="394">
                                            <p:bg/>
                                          </p:spTgt>
                                        </p:tgtEl>
                                        <p:attrNameLst>
                                          <p:attrName>style.visibility</p:attrName>
                                        </p:attrNameLst>
                                      </p:cBhvr>
                                      <p:to>
                                        <p:strVal val="visible"/>
                                      </p:to>
                                    </p:set>
                                  </p:childTnLst>
                                </p:cTn>
                              </p:par>
                              <p:par>
                                <p:cTn id="31" presetID="1" presetClass="entr" presetSubtype="0" fill="hold" grpId="3" nodeType="withEffect">
                                  <p:stCondLst>
                                    <p:cond delay="0"/>
                                  </p:stCondLst>
                                  <p:iterate>
                                    <p:tmAbs val="0"/>
                                  </p:iterate>
                                  <p:childTnLst>
                                    <p:set>
                                      <p:cBhvr>
                                        <p:cTn id="32" fill="hold"/>
                                        <p:tgtEl>
                                          <p:spTgt spid="394">
                                            <p:txEl>
                                              <p:pRg st="0" end="0"/>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392">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392">
                                            <p:txEl>
                                              <p:pRg st="6" end="6"/>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4" nodeType="afterEffect">
                                  <p:stCondLst>
                                    <p:cond delay="0"/>
                                  </p:stCondLst>
                                  <p:iterate>
                                    <p:tmAbs val="0"/>
                                  </p:iterate>
                                  <p:childTnLst>
                                    <p:set>
                                      <p:cBhvr>
                                        <p:cTn id="42" fill="hold"/>
                                        <p:tgtEl>
                                          <p:spTgt spid="395">
                                            <p:bg/>
                                          </p:spTgt>
                                        </p:tgtEl>
                                        <p:attrNameLst>
                                          <p:attrName>style.visibility</p:attrName>
                                        </p:attrNameLst>
                                      </p:cBhvr>
                                      <p:to>
                                        <p:strVal val="visible"/>
                                      </p:to>
                                    </p:set>
                                  </p:childTnLst>
                                </p:cTn>
                              </p:par>
                              <p:par>
                                <p:cTn id="43" presetID="1" presetClass="entr" presetSubtype="0" fill="hold" grpId="4" nodeType="withEffect">
                                  <p:stCondLst>
                                    <p:cond delay="0"/>
                                  </p:stCondLst>
                                  <p:iterate>
                                    <p:tmAbs val="0"/>
                                  </p:iterate>
                                  <p:childTnLst>
                                    <p:set>
                                      <p:cBhvr>
                                        <p:cTn id="44" fill="hold"/>
                                        <p:tgtEl>
                                          <p:spTgt spid="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1" build="p" bldLvl="5" animBg="1" advAuto="0"/>
      <p:bldP spid="393" grpId="2" build="p" animBg="1" advAuto="0"/>
      <p:bldP spid="394" grpId="3" build="p" animBg="1" advAuto="0"/>
      <p:bldP spid="395" grpId="4" build="p"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p:nvPr/>
        </p:nvSpPr>
        <p:spPr>
          <a:xfrm>
            <a:off x="498189" y="2032990"/>
            <a:ext cx="12388272" cy="692793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140970" defTabSz="457200">
              <a:lnSpc>
                <a:spcPct val="120000"/>
              </a:lnSpc>
              <a:spcBef>
                <a:spcPts val="1800"/>
              </a:spcBef>
              <a:tabLst>
                <a:tab pos="177800" algn="l"/>
                <a:tab pos="355600" algn="l"/>
              </a:tabLst>
              <a:defRPr sz="2600">
                <a:latin typeface="Arial"/>
                <a:ea typeface="Arial"/>
                <a:cs typeface="Arial"/>
                <a:sym typeface="Arial"/>
              </a:defRPr>
            </a:pPr>
            <a:r>
              <a:rPr u="sng" dirty="0"/>
              <a:t>A robot is a tool</a:t>
            </a:r>
            <a:r>
              <a:rPr dirty="0"/>
              <a:t> and, as such, it is </a:t>
            </a:r>
            <a:r>
              <a:rPr u="sng" dirty="0"/>
              <a:t>never legally responsible for anything</a:t>
            </a:r>
            <a:r>
              <a:rPr dirty="0"/>
              <a:t>. </a:t>
            </a:r>
          </a:p>
          <a:p>
            <a:pPr marR="140970" defTabSz="457200">
              <a:lnSpc>
                <a:spcPct val="120000"/>
              </a:lnSpc>
              <a:spcBef>
                <a:spcPts val="1800"/>
              </a:spcBef>
              <a:tabLst>
                <a:tab pos="177800" algn="l"/>
                <a:tab pos="355600" algn="l"/>
              </a:tabLst>
              <a:defRPr sz="2600">
                <a:latin typeface="Arial"/>
                <a:ea typeface="Arial"/>
                <a:cs typeface="Arial"/>
                <a:sym typeface="Arial"/>
              </a:defRPr>
            </a:pPr>
            <a:r>
              <a:rPr dirty="0"/>
              <a:t>Need to establish </a:t>
            </a:r>
            <a:r>
              <a:rPr u="sng" dirty="0"/>
              <a:t>procedures for attributing responsibility for robots</a:t>
            </a:r>
            <a:r>
              <a:rPr dirty="0"/>
              <a:t>, so that it will always be possible to determine who is legally responsible for their actions. </a:t>
            </a:r>
          </a:p>
          <a:p>
            <a:pPr marR="140970" defTabSz="457200">
              <a:lnSpc>
                <a:spcPct val="120000"/>
              </a:lnSpc>
              <a:spcBef>
                <a:spcPts val="4000"/>
              </a:spcBef>
              <a:tabLst>
                <a:tab pos="177800" algn="l"/>
                <a:tab pos="355600" algn="l"/>
              </a:tabLst>
              <a:defRPr sz="2600">
                <a:latin typeface="Arial"/>
                <a:ea typeface="Arial"/>
                <a:cs typeface="Arial"/>
                <a:sym typeface="Arial"/>
              </a:defRPr>
            </a:pPr>
            <a:r>
              <a:rPr dirty="0"/>
              <a:t>In the case of </a:t>
            </a:r>
            <a:r>
              <a:rPr u="sng" dirty="0"/>
              <a:t>robots able to learn</a:t>
            </a:r>
            <a:r>
              <a:rPr dirty="0"/>
              <a:t> from experience, </a:t>
            </a:r>
            <a:r>
              <a:rPr u="sng" dirty="0"/>
              <a:t>responsibility may be shared</a:t>
            </a:r>
            <a:r>
              <a:rPr dirty="0"/>
              <a:t> between the designer, the manufacturer, and the user; a hacker may also be charged with it if their illegal intervention can be demonstrated. </a:t>
            </a:r>
          </a:p>
          <a:p>
            <a:pPr marR="140970" defTabSz="457200">
              <a:lnSpc>
                <a:spcPct val="120000"/>
              </a:lnSpc>
              <a:spcBef>
                <a:spcPts val="1600"/>
              </a:spcBef>
              <a:tabLst>
                <a:tab pos="177800" algn="l"/>
                <a:tab pos="355600" algn="l"/>
              </a:tabLst>
              <a:defRPr sz="2600">
                <a:solidFill>
                  <a:srgbClr val="04AFAF"/>
                </a:solidFill>
                <a:latin typeface="Arial"/>
                <a:ea typeface="Arial"/>
                <a:cs typeface="Arial"/>
                <a:sym typeface="Arial"/>
              </a:defRPr>
            </a:pPr>
            <a:r>
              <a:rPr dirty="0"/>
              <a:t>In Chapter 30, </a:t>
            </a:r>
            <a:r>
              <a:rPr b="1" i="1" dirty="0"/>
              <a:t>Alpha+</a:t>
            </a:r>
            <a:r>
              <a:rPr dirty="0"/>
              <a:t> says it is against the rules to abandon its PROP while he is in danger. But its PROP, </a:t>
            </a:r>
            <a:r>
              <a:rPr b="1" i="1" dirty="0"/>
              <a:t>Dr. Craft</a:t>
            </a:r>
            <a:r>
              <a:rPr dirty="0"/>
              <a:t>, is ultimately the one who decides and switches his robot off. </a:t>
            </a:r>
            <a:r>
              <a:rPr u="sng" dirty="0"/>
              <a:t>Who is responsible for the fatal consequences?</a:t>
            </a:r>
            <a:r>
              <a:rPr dirty="0"/>
              <a:t> </a:t>
            </a:r>
          </a:p>
          <a:p>
            <a:pPr marR="140970" defTabSz="457200">
              <a:lnSpc>
                <a:spcPct val="120000"/>
              </a:lnSpc>
              <a:spcBef>
                <a:spcPts val="1600"/>
              </a:spcBef>
              <a:tabLst>
                <a:tab pos="177800" algn="l"/>
                <a:tab pos="355600" algn="l"/>
              </a:tabLst>
              <a:defRPr sz="2600">
                <a:solidFill>
                  <a:srgbClr val="04AFAF"/>
                </a:solidFill>
                <a:latin typeface="Arial"/>
                <a:ea typeface="Arial"/>
                <a:cs typeface="Arial"/>
                <a:sym typeface="Arial"/>
              </a:defRPr>
            </a:pPr>
            <a:r>
              <a:rPr b="1" i="1" dirty="0"/>
              <a:t>Leo</a:t>
            </a:r>
            <a:r>
              <a:rPr dirty="0"/>
              <a:t> feels doubly guilty, as designer of the sensory booth—a “death trap,” he calls it—and as the PROP of </a:t>
            </a:r>
            <a:r>
              <a:rPr b="1" i="1" dirty="0" err="1"/>
              <a:t>ROBco</a:t>
            </a:r>
            <a:r>
              <a:rPr dirty="0"/>
              <a:t>, the robot directly involved in the death, whereas </a:t>
            </a:r>
            <a:r>
              <a:rPr b="1" i="1" dirty="0" err="1"/>
              <a:t>Silvana</a:t>
            </a:r>
            <a:r>
              <a:rPr dirty="0"/>
              <a:t> claims that it was either an accident or a suicide.</a:t>
            </a:r>
          </a:p>
        </p:txBody>
      </p:sp>
      <p:sp>
        <p:nvSpPr>
          <p:cNvPr id="398" name="Shape 398"/>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Debate stemming from Chapters 29 and 30 in the novel</a:t>
            </a:r>
          </a:p>
        </p:txBody>
      </p:sp>
      <p:sp>
        <p:nvSpPr>
          <p:cNvPr id="399" name="Shape 399"/>
          <p:cNvSpPr/>
          <p:nvPr/>
        </p:nvSpPr>
        <p:spPr>
          <a:xfrm>
            <a:off x="9722540" y="3754800"/>
            <a:ext cx="2898410"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[Boden </a:t>
            </a:r>
            <a:r>
              <a:rPr i="1" dirty="0"/>
              <a:t>et al.</a:t>
            </a:r>
            <a:r>
              <a:rPr dirty="0"/>
              <a:t> 2017]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399">
                                            <p:bg/>
                                          </p:spTgt>
                                        </p:tgtEl>
                                        <p:attrNameLst>
                                          <p:attrName>style.visibility</p:attrName>
                                        </p:attrNameLst>
                                      </p:cBhvr>
                                      <p:to>
                                        <p:strVal val="visible"/>
                                      </p:to>
                                    </p:set>
                                  </p:childTnLst>
                                </p:cTn>
                              </p:par>
                              <p:par>
                                <p:cTn id="16" presetID="1" presetClass="entr" presetSubtype="0" fill="hold" grpId="2" nodeType="withEffect">
                                  <p:stCondLst>
                                    <p:cond delay="0"/>
                                  </p:stCondLst>
                                  <p:iterate>
                                    <p:tmAbs val="0"/>
                                  </p:iterate>
                                  <p:childTnLst>
                                    <p:set>
                                      <p:cBhvr>
                                        <p:cTn id="17" fill="hold"/>
                                        <p:tgtEl>
                                          <p:spTgt spid="39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9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39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3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build="p" bldLvl="5" animBg="1" advAuto="0"/>
      <p:bldP spid="399" grpId="2" build="p"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p:nvPr/>
        </p:nvSpPr>
        <p:spPr>
          <a:xfrm>
            <a:off x="434689" y="2477456"/>
            <a:ext cx="12482744" cy="435067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2000"/>
              </a:spcBef>
              <a:defRPr sz="2800">
                <a:latin typeface="Arial"/>
                <a:ea typeface="Arial"/>
                <a:cs typeface="Arial"/>
                <a:sym typeface="Arial"/>
              </a:defRPr>
            </a:pPr>
            <a:r>
              <a:t>6.A - Can </a:t>
            </a:r>
            <a:r>
              <a:rPr u="sng"/>
              <a:t>reliability/safety</a:t>
            </a:r>
            <a:r>
              <a:t> be guaranteed? How can hacking/vandalism be prevented?</a:t>
            </a:r>
          </a:p>
          <a:p>
            <a:pPr>
              <a:lnSpc>
                <a:spcPct val="120000"/>
              </a:lnSpc>
              <a:spcBef>
                <a:spcPts val="2000"/>
              </a:spcBef>
              <a:defRPr sz="2800">
                <a:latin typeface="Arial"/>
                <a:ea typeface="Arial"/>
                <a:cs typeface="Arial"/>
                <a:sym typeface="Arial"/>
              </a:defRPr>
            </a:pPr>
            <a:r>
              <a:t>6.B - Who is responsible for the actions of robots? Should moral behavior be </a:t>
            </a:r>
            <a:r>
              <a:rPr u="sng"/>
              <a:t>modifiable</a:t>
            </a:r>
            <a:r>
              <a:t> in robots?</a:t>
            </a:r>
          </a:p>
          <a:p>
            <a:pPr lvl="3">
              <a:lnSpc>
                <a:spcPct val="120000"/>
              </a:lnSpc>
              <a:spcBef>
                <a:spcPts val="2000"/>
              </a:spcBef>
              <a:defRPr sz="2800">
                <a:latin typeface="Arial"/>
                <a:ea typeface="Arial"/>
                <a:cs typeface="Arial"/>
                <a:sym typeface="Arial"/>
              </a:defRPr>
            </a:pPr>
            <a:r>
              <a:t>6.C - When should a society’s well-being prevail over the </a:t>
            </a:r>
            <a:r>
              <a:rPr u="sng"/>
              <a:t>privacy</a:t>
            </a:r>
            <a:r>
              <a:t> of personal data?</a:t>
            </a:r>
          </a:p>
          <a:p>
            <a:pPr>
              <a:lnSpc>
                <a:spcPct val="120000"/>
              </a:lnSpc>
              <a:spcBef>
                <a:spcPts val="2000"/>
              </a:spcBef>
              <a:defRPr sz="2800">
                <a:latin typeface="Arial"/>
                <a:ea typeface="Arial"/>
                <a:cs typeface="Arial"/>
                <a:sym typeface="Arial"/>
              </a:defRPr>
            </a:pPr>
            <a:r>
              <a:t>6.D - What </a:t>
            </a:r>
            <a:r>
              <a:rPr u="sng"/>
              <a:t>digital divides</a:t>
            </a:r>
            <a:r>
              <a:t> may robotics cause?</a:t>
            </a:r>
          </a:p>
        </p:txBody>
      </p:sp>
      <p:sp>
        <p:nvSpPr>
          <p:cNvPr id="402" name="Shape 402"/>
          <p:cNvSpPr/>
          <p:nvPr/>
        </p:nvSpPr>
        <p:spPr>
          <a:xfrm>
            <a:off x="471401" y="333178"/>
            <a:ext cx="12149549"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6.2. Questions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498189" y="2159956"/>
            <a:ext cx="12650889" cy="680983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127000">
              <a:lnSpc>
                <a:spcPct val="120000"/>
              </a:lnSpc>
              <a:spcBef>
                <a:spcPts val="1200"/>
              </a:spcBef>
              <a:defRPr sz="2600">
                <a:latin typeface="Arial"/>
                <a:ea typeface="Arial"/>
                <a:cs typeface="Arial"/>
                <a:sym typeface="Arial"/>
              </a:defRPr>
            </a:pPr>
            <a:r>
              <a:t>No computational system can be proven to be entirely </a:t>
            </a:r>
            <a:r>
              <a:rPr u="sng"/>
              <a:t>error-free or vandal-proof </a:t>
            </a:r>
            <a:r>
              <a:t>under all circumstances. </a:t>
            </a:r>
          </a:p>
          <a:p>
            <a:pPr marR="127000">
              <a:lnSpc>
                <a:spcPct val="120000"/>
              </a:lnSpc>
              <a:spcBef>
                <a:spcPts val="1200"/>
              </a:spcBef>
              <a:defRPr sz="2600">
                <a:latin typeface="Arial"/>
                <a:ea typeface="Arial"/>
                <a:cs typeface="Arial"/>
                <a:sym typeface="Arial"/>
              </a:defRPr>
            </a:pPr>
            <a:r>
              <a:rPr u="sng"/>
              <a:t>Robot safety and security measures</a:t>
            </a:r>
            <a:r>
              <a:t> are being developed and standards are being established and enforced by competent agencies (e.g., Robotic Industries Association, IEEE Standards Association). </a:t>
            </a:r>
          </a:p>
          <a:p>
            <a:pPr marR="127000">
              <a:lnSpc>
                <a:spcPct val="120000"/>
              </a:lnSpc>
              <a:spcBef>
                <a:spcPts val="1200"/>
              </a:spcBef>
              <a:defRPr sz="2600">
                <a:latin typeface="Arial"/>
                <a:ea typeface="Arial"/>
                <a:cs typeface="Arial"/>
                <a:sym typeface="Arial"/>
              </a:defRPr>
            </a:pPr>
            <a:r>
              <a:rPr b="1"/>
              <a:t>Precautionary principle</a:t>
            </a:r>
            <a:r>
              <a:t>: When an activity raises threats of harm to human health or the environment, precautionary measures should be taken even if some cause-and-effect relationships are not fully established scientifically. </a:t>
            </a:r>
          </a:p>
          <a:p>
            <a:pPr marR="127000" defTabSz="457200">
              <a:lnSpc>
                <a:spcPct val="120000"/>
              </a:lnSpc>
              <a:spcBef>
                <a:spcPts val="1200"/>
              </a:spcBef>
              <a:tabLst>
                <a:tab pos="177800" algn="l"/>
                <a:tab pos="355600" algn="l"/>
              </a:tabLst>
              <a:defRPr sz="3000">
                <a:solidFill>
                  <a:srgbClr val="04AFAF"/>
                </a:solidFill>
                <a:latin typeface="Arial"/>
                <a:ea typeface="Arial"/>
                <a:cs typeface="Arial"/>
                <a:sym typeface="Arial"/>
              </a:defRPr>
            </a:pPr>
            <a:r>
              <a:t>In </a:t>
            </a:r>
            <a:r>
              <a:rPr sz="2600"/>
              <a:t>Chapter 30, </a:t>
            </a:r>
            <a:r>
              <a:rPr sz="2600" b="1" i="1"/>
              <a:t>Dr. Craft</a:t>
            </a:r>
            <a:r>
              <a:rPr sz="2600"/>
              <a:t> asks </a:t>
            </a:r>
            <a:r>
              <a:rPr sz="2600" b="1" i="1"/>
              <a:t>Alpha+</a:t>
            </a:r>
            <a:r>
              <a:rPr sz="2600"/>
              <a:t> to connect him to accessories that have not been approved by the standards agency, thus in order to safeguard the doctor’s health, the robot sets up to </a:t>
            </a:r>
            <a:r>
              <a:rPr sz="2600" u="sng"/>
              <a:t>maximize precautions</a:t>
            </a:r>
            <a:r>
              <a:rPr sz="2600"/>
              <a:t>.</a:t>
            </a:r>
          </a:p>
          <a:p>
            <a:pPr marR="127000" defTabSz="457200">
              <a:lnSpc>
                <a:spcPct val="120000"/>
              </a:lnSpc>
              <a:spcBef>
                <a:spcPts val="1200"/>
              </a:spcBef>
              <a:tabLst>
                <a:tab pos="177800" algn="l"/>
                <a:tab pos="355600" algn="l"/>
              </a:tabLst>
              <a:defRPr sz="2600">
                <a:solidFill>
                  <a:srgbClr val="04AFAF"/>
                </a:solidFill>
                <a:latin typeface="Arial"/>
                <a:ea typeface="Arial"/>
                <a:cs typeface="Arial"/>
                <a:sym typeface="Arial"/>
              </a:defRPr>
            </a:pPr>
            <a:r>
              <a:rPr b="1" i="1"/>
              <a:t>Alpha+</a:t>
            </a:r>
            <a:r>
              <a:t> not only performs safe actions, but also looks for the safety of its PROP under the action of others by refusing to leave its PROP when he may be in danger. </a:t>
            </a:r>
          </a:p>
        </p:txBody>
      </p:sp>
      <p:sp>
        <p:nvSpPr>
          <p:cNvPr id="405" name="Shape 405"/>
          <p:cNvSpPr/>
          <p:nvPr/>
        </p:nvSpPr>
        <p:spPr>
          <a:xfrm>
            <a:off x="471401" y="333178"/>
            <a:ext cx="1248196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a:lnSpc>
                <a:spcPct val="120000"/>
              </a:lnSpc>
              <a:defRPr sz="3000">
                <a:solidFill>
                  <a:srgbClr val="04AFAF"/>
                </a:solidFill>
                <a:latin typeface="Arial"/>
                <a:ea typeface="Arial"/>
                <a:cs typeface="Arial"/>
                <a:sym typeface="Arial"/>
              </a:defRPr>
            </a:pPr>
            <a:r>
              <a:t>6.A - Can reliability/safety be guaranteed? How can hacking/vandalism be prevented?</a:t>
            </a:r>
          </a:p>
        </p:txBody>
      </p:sp>
      <p:sp>
        <p:nvSpPr>
          <p:cNvPr id="406" name="Shape 406"/>
          <p:cNvSpPr/>
          <p:nvPr/>
        </p:nvSpPr>
        <p:spPr>
          <a:xfrm>
            <a:off x="9528283" y="5905512"/>
            <a:ext cx="3154527"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[Veruggio </a:t>
            </a:r>
            <a:r>
              <a:rPr i="1" dirty="0"/>
              <a:t>et al.</a:t>
            </a:r>
            <a:r>
              <a:rPr dirty="0"/>
              <a:t>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04">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406">
                                            <p:bg/>
                                          </p:spTgt>
                                        </p:tgtEl>
                                        <p:attrNameLst>
                                          <p:attrName>style.visibility</p:attrName>
                                        </p:attrNameLst>
                                      </p:cBhvr>
                                      <p:to>
                                        <p:strVal val="visible"/>
                                      </p:to>
                                    </p:set>
                                  </p:childTnLst>
                                </p:cTn>
                              </p:par>
                              <p:par>
                                <p:cTn id="20" presetID="1" presetClass="entr" presetSubtype="0" fill="hold" grpId="2" nodeType="withEffect">
                                  <p:stCondLst>
                                    <p:cond delay="0"/>
                                  </p:stCondLst>
                                  <p:iterate>
                                    <p:tmAbs val="0"/>
                                  </p:iterate>
                                  <p:childTnLst>
                                    <p:set>
                                      <p:cBhvr>
                                        <p:cTn id="21" fill="hold"/>
                                        <p:tgtEl>
                                          <p:spTgt spid="40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404">
                                            <p:txEl>
                                              <p:pRg st="3" end="3"/>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4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build="p" bldLvl="5" animBg="1" advAuto="0"/>
      <p:bldP spid="406" grpId="2" build="p"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p:nvPr/>
        </p:nvSpPr>
        <p:spPr>
          <a:xfrm>
            <a:off x="498189" y="2350456"/>
            <a:ext cx="12394379" cy="691808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R="331470" defTabSz="457200">
              <a:lnSpc>
                <a:spcPct val="120000"/>
              </a:lnSpc>
              <a:spcBef>
                <a:spcPts val="1600"/>
              </a:spcBef>
              <a:tabLst>
                <a:tab pos="177800" algn="l"/>
                <a:tab pos="355600" algn="l"/>
              </a:tabLst>
              <a:defRPr sz="2600">
                <a:latin typeface="Arial"/>
                <a:ea typeface="Arial"/>
                <a:cs typeface="Arial"/>
                <a:sym typeface="Arial"/>
              </a:defRPr>
            </a:pPr>
            <a:r>
              <a:t>Even if robots are designed to be safe and secure, users or </a:t>
            </a:r>
            <a:r>
              <a:rPr u="sng"/>
              <a:t>hackers</a:t>
            </a:r>
            <a:r>
              <a:t> may make them do </a:t>
            </a:r>
            <a:r>
              <a:rPr u="sng"/>
              <a:t>things their designers did not foresee</a:t>
            </a:r>
            <a:r>
              <a:t>.</a:t>
            </a:r>
          </a:p>
          <a:p>
            <a:pPr marR="331470" defTabSz="457200">
              <a:lnSpc>
                <a:spcPct val="120000"/>
              </a:lnSpc>
              <a:spcBef>
                <a:spcPts val="800"/>
              </a:spcBef>
              <a:tabLst>
                <a:tab pos="177800" algn="l"/>
                <a:tab pos="355600" algn="l"/>
              </a:tabLst>
              <a:defRPr sz="2600">
                <a:solidFill>
                  <a:srgbClr val="04AFAF"/>
                </a:solidFill>
                <a:latin typeface="Arial"/>
                <a:ea typeface="Arial"/>
                <a:cs typeface="Arial"/>
                <a:sym typeface="Arial"/>
              </a:defRPr>
            </a:pPr>
            <a:r>
              <a:t>[In Chapter 5, </a:t>
            </a:r>
            <a:r>
              <a:rPr b="1" i="1"/>
              <a:t>Leo</a:t>
            </a:r>
            <a:r>
              <a:t> modifies </a:t>
            </a:r>
            <a:r>
              <a:rPr b="1" i="1"/>
              <a:t>ROBco</a:t>
            </a:r>
            <a:r>
              <a:t>’s software in a way that contravenes manufacturing specifications and safety rules.]</a:t>
            </a:r>
          </a:p>
          <a:p>
            <a:pPr marR="331470" defTabSz="457200">
              <a:lnSpc>
                <a:spcPct val="120000"/>
              </a:lnSpc>
              <a:spcBef>
                <a:spcPts val="800"/>
              </a:spcBef>
              <a:tabLst>
                <a:tab pos="177800" algn="l"/>
                <a:tab pos="355600" algn="l"/>
              </a:tabLst>
              <a:defRPr sz="2600">
                <a:latin typeface="Arial"/>
                <a:ea typeface="Arial"/>
                <a:cs typeface="Arial"/>
                <a:sym typeface="Arial"/>
              </a:defRPr>
            </a:pPr>
            <a:r>
              <a:t>Regulations must establish how far those who own or operate robots should be required or allowed to protect them from e.g. bad praxis, theft, or vandalism. </a:t>
            </a:r>
          </a:p>
          <a:p>
            <a:pPr marR="331470" defTabSz="457200">
              <a:lnSpc>
                <a:spcPct val="120000"/>
              </a:lnSpc>
              <a:spcBef>
                <a:spcPts val="800"/>
              </a:spcBef>
              <a:tabLst>
                <a:tab pos="177800" algn="l"/>
                <a:tab pos="355600" algn="l"/>
              </a:tabLst>
              <a:defRPr sz="1800">
                <a:latin typeface="Arial"/>
                <a:ea typeface="Arial"/>
                <a:cs typeface="Arial"/>
                <a:sym typeface="Arial"/>
              </a:defRPr>
            </a:pPr>
            <a:endParaRPr/>
          </a:p>
          <a:p>
            <a:pPr marR="331470" defTabSz="457200">
              <a:lnSpc>
                <a:spcPct val="120000"/>
              </a:lnSpc>
              <a:spcBef>
                <a:spcPts val="800"/>
              </a:spcBef>
              <a:tabLst>
                <a:tab pos="177800" algn="l"/>
                <a:tab pos="355600" algn="l"/>
              </a:tabLst>
              <a:defRPr sz="2600">
                <a:latin typeface="Arial"/>
                <a:ea typeface="Arial"/>
                <a:cs typeface="Arial"/>
                <a:sym typeface="Arial"/>
              </a:defRPr>
            </a:pPr>
            <a:r>
              <a:t>Should a “</a:t>
            </a:r>
            <a:r>
              <a:rPr u="sng"/>
              <a:t>human-in-the-control-loop</a:t>
            </a:r>
            <a:r>
              <a:t>” requirement be enforced without exception?</a:t>
            </a:r>
          </a:p>
          <a:p>
            <a:pPr marR="331470" defTabSz="457200">
              <a:lnSpc>
                <a:spcPct val="120000"/>
              </a:lnSpc>
              <a:spcBef>
                <a:spcPts val="800"/>
              </a:spcBef>
              <a:tabLst>
                <a:tab pos="177800" algn="l"/>
                <a:tab pos="355600" algn="l"/>
              </a:tabLst>
              <a:defRPr sz="2600">
                <a:latin typeface="Arial"/>
                <a:ea typeface="Arial"/>
                <a:cs typeface="Arial"/>
                <a:sym typeface="Arial"/>
              </a:defRPr>
            </a:pPr>
            <a:r>
              <a:t>This may affect safety in positive and negative ways:</a:t>
            </a:r>
          </a:p>
          <a:p>
            <a:pPr marR="331470" defTabSz="457200">
              <a:lnSpc>
                <a:spcPct val="120000"/>
              </a:lnSpc>
              <a:spcBef>
                <a:spcPts val="800"/>
              </a:spcBef>
              <a:tabLst>
                <a:tab pos="177800" algn="l"/>
                <a:tab pos="355600" algn="l"/>
              </a:tabLst>
              <a:defRPr sz="2600">
                <a:latin typeface="Arial"/>
                <a:ea typeface="Arial"/>
                <a:cs typeface="Arial"/>
                <a:sym typeface="Arial"/>
              </a:defRPr>
            </a:pPr>
            <a:r>
              <a:t>In shared-control systems, provisions need to be made to </a:t>
            </a:r>
            <a:r>
              <a:rPr u="sng"/>
              <a:t>prevent human habituation to automatic functioning</a:t>
            </a:r>
            <a:r>
              <a:t> (e.g., preplan episodes of handoff to the human controller for the purpose of maintaining human attention and skill levels.</a:t>
            </a:r>
          </a:p>
        </p:txBody>
      </p:sp>
      <p:sp>
        <p:nvSpPr>
          <p:cNvPr id="409" name="Shape 409"/>
          <p:cNvSpPr/>
          <p:nvPr/>
        </p:nvSpPr>
        <p:spPr>
          <a:xfrm>
            <a:off x="471401" y="333178"/>
            <a:ext cx="12447954"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a:lnSpc>
                <a:spcPct val="120000"/>
              </a:lnSpc>
              <a:defRPr sz="3000">
                <a:solidFill>
                  <a:srgbClr val="04AFAF"/>
                </a:solidFill>
                <a:latin typeface="Arial"/>
                <a:ea typeface="Arial"/>
                <a:cs typeface="Arial"/>
                <a:sym typeface="Arial"/>
              </a:defRPr>
            </a:pPr>
            <a:r>
              <a:t>6.A - Can reliability/safety be guaranteed? How can hacking/vandalism be prevented? (cont.)</a:t>
            </a:r>
          </a:p>
        </p:txBody>
      </p:sp>
      <p:sp>
        <p:nvSpPr>
          <p:cNvPr id="410" name="Shape 410"/>
          <p:cNvSpPr/>
          <p:nvPr/>
        </p:nvSpPr>
        <p:spPr>
          <a:xfrm>
            <a:off x="9812438" y="5473700"/>
            <a:ext cx="2785433"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[Boden </a:t>
            </a:r>
            <a:r>
              <a:rPr i="1"/>
              <a:t>et al.</a:t>
            </a:r>
            <a:r>
              <a:t> 2017]</a:t>
            </a:r>
          </a:p>
        </p:txBody>
      </p:sp>
      <p:sp>
        <p:nvSpPr>
          <p:cNvPr id="411" name="Shape 411"/>
          <p:cNvSpPr/>
          <p:nvPr/>
        </p:nvSpPr>
        <p:spPr>
          <a:xfrm>
            <a:off x="8686378" y="8576378"/>
            <a:ext cx="3910329"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[Leroux and Labruto 2012]</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0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410">
                                            <p:bg/>
                                          </p:spTgt>
                                        </p:tgtEl>
                                        <p:attrNameLst>
                                          <p:attrName>style.visibility</p:attrName>
                                        </p:attrNameLst>
                                      </p:cBhvr>
                                      <p:to>
                                        <p:strVal val="visible"/>
                                      </p:to>
                                    </p:set>
                                  </p:childTnLst>
                                </p:cTn>
                              </p:par>
                              <p:par>
                                <p:cTn id="20" presetID="1" presetClass="entr" presetSubtype="0" fill="hold" grpId="2" nodeType="withEffect">
                                  <p:stCondLst>
                                    <p:cond delay="0"/>
                                  </p:stCondLst>
                                  <p:iterate>
                                    <p:tmAbs val="0"/>
                                  </p:iterate>
                                  <p:childTnLst>
                                    <p:set>
                                      <p:cBhvr>
                                        <p:cTn id="21" fill="hold"/>
                                        <p:tgtEl>
                                          <p:spTgt spid="410">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40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0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408">
                                            <p:txEl>
                                              <p:pRg st="5" end="5"/>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408">
                                            <p:txEl>
                                              <p:pRg st="6" end="6"/>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3" nodeType="afterEffect">
                                  <p:stCondLst>
                                    <p:cond delay="0"/>
                                  </p:stCondLst>
                                  <p:iterate>
                                    <p:tmAbs val="0"/>
                                  </p:iterate>
                                  <p:childTnLst>
                                    <p:set>
                                      <p:cBhvr>
                                        <p:cTn id="38" fill="hold"/>
                                        <p:tgtEl>
                                          <p:spTgt spid="411">
                                            <p:bg/>
                                          </p:spTgt>
                                        </p:tgtEl>
                                        <p:attrNameLst>
                                          <p:attrName>style.visibility</p:attrName>
                                        </p:attrNameLst>
                                      </p:cBhvr>
                                      <p:to>
                                        <p:strVal val="visible"/>
                                      </p:to>
                                    </p:set>
                                  </p:childTnLst>
                                </p:cTn>
                              </p:par>
                              <p:par>
                                <p:cTn id="39" presetID="1" presetClass="entr" presetSubtype="0" fill="hold" grpId="3" nodeType="withEffect">
                                  <p:stCondLst>
                                    <p:cond delay="0"/>
                                  </p:stCondLst>
                                  <p:iterate>
                                    <p:tmAbs val="0"/>
                                  </p:iterate>
                                  <p:childTnLst>
                                    <p:set>
                                      <p:cBhvr>
                                        <p:cTn id="40" fill="hold"/>
                                        <p:tgtEl>
                                          <p:spTgt spid="4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1" build="p" bldLvl="5" animBg="1" advAuto="0"/>
      <p:bldP spid="410" grpId="2" build="p" animBg="1" advAuto="0"/>
      <p:bldP spid="411" grpId="3" build="p"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p:nvPr/>
        </p:nvSpPr>
        <p:spPr>
          <a:xfrm>
            <a:off x="471401" y="333178"/>
            <a:ext cx="1227099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6.B - Who is responsible for the actions of robots? Should moral behavior be modifiable in robots?</a:t>
            </a:r>
          </a:p>
        </p:txBody>
      </p:sp>
      <p:sp>
        <p:nvSpPr>
          <p:cNvPr id="414" name="Shape 414"/>
          <p:cNvSpPr/>
          <p:nvPr/>
        </p:nvSpPr>
        <p:spPr>
          <a:xfrm>
            <a:off x="566277" y="2290576"/>
            <a:ext cx="12176040" cy="641276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200"/>
              </a:spcBef>
              <a:defRPr sz="2600">
                <a:latin typeface="Arial"/>
                <a:ea typeface="Arial"/>
                <a:cs typeface="Arial"/>
                <a:sym typeface="Arial"/>
              </a:defRPr>
            </a:pPr>
            <a:r>
              <a:t>«A world without consequences and costs is a world without meaningful choice. A life without </a:t>
            </a:r>
            <a:r>
              <a:rPr u="sng"/>
              <a:t>responsibility</a:t>
            </a:r>
            <a:r>
              <a:t> is not the life of the adult –it’s the life of the animal, the child, or the robot.»</a:t>
            </a:r>
          </a:p>
          <a:p>
            <a:pPr>
              <a:lnSpc>
                <a:spcPct val="120000"/>
              </a:lnSpc>
              <a:spcBef>
                <a:spcPts val="1200"/>
              </a:spcBef>
              <a:defRPr sz="2600">
                <a:latin typeface="Arial"/>
                <a:ea typeface="Arial"/>
                <a:cs typeface="Arial"/>
                <a:sym typeface="Arial"/>
              </a:defRPr>
            </a:pPr>
            <a:r>
              <a:t>Attributing responsibility becomes complex for </a:t>
            </a:r>
            <a:r>
              <a:rPr u="sng"/>
              <a:t>learning robots</a:t>
            </a:r>
            <a:r>
              <a:t>, since their actuation is no longer based entirely on their original design.</a:t>
            </a:r>
          </a:p>
          <a:p>
            <a:pPr>
              <a:lnSpc>
                <a:spcPct val="120000"/>
              </a:lnSpc>
              <a:spcBef>
                <a:spcPts val="1200"/>
              </a:spcBef>
              <a:defRPr sz="2600">
                <a:latin typeface="Arial"/>
                <a:ea typeface="Arial"/>
                <a:cs typeface="Arial"/>
                <a:sym typeface="Arial"/>
              </a:defRPr>
            </a:pPr>
            <a:r>
              <a:t>A </a:t>
            </a:r>
            <a:r>
              <a:rPr u="sng"/>
              <a:t>grey area of responsibility</a:t>
            </a:r>
            <a:r>
              <a:t> embraces the designer, the programmer—or  their company—, the owner and the user.</a:t>
            </a:r>
          </a:p>
          <a:p>
            <a:pPr>
              <a:lnSpc>
                <a:spcPct val="120000"/>
              </a:lnSpc>
              <a:spcBef>
                <a:spcPts val="3000"/>
              </a:spcBef>
              <a:defRPr sz="2600">
                <a:latin typeface="Arial"/>
                <a:ea typeface="Arial"/>
                <a:cs typeface="Arial"/>
                <a:sym typeface="Arial"/>
              </a:defRPr>
            </a:pPr>
            <a:r>
              <a:rPr b="1"/>
              <a:t>Liability</a:t>
            </a:r>
            <a:r>
              <a:t> - the legal consequence of responsibility:</a:t>
            </a:r>
          </a:p>
          <a:p>
            <a:pPr>
              <a:lnSpc>
                <a:spcPct val="120000"/>
              </a:lnSpc>
              <a:spcBef>
                <a:spcPts val="1200"/>
              </a:spcBef>
              <a:defRPr sz="2600">
                <a:latin typeface="Arial"/>
                <a:ea typeface="Arial"/>
                <a:cs typeface="Arial"/>
                <a:sym typeface="Arial"/>
              </a:defRPr>
            </a:pPr>
            <a:r>
              <a:t>«Robot learning should be anchored in the </a:t>
            </a:r>
            <a:r>
              <a:rPr u="sng"/>
              <a:t>liability of the robot’s owner</a:t>
            </a:r>
            <a:r>
              <a:t>», as derived from Kant’s formula of humanity.</a:t>
            </a:r>
          </a:p>
          <a:p>
            <a:pPr>
              <a:lnSpc>
                <a:spcPct val="120000"/>
              </a:lnSpc>
              <a:spcBef>
                <a:spcPts val="1200"/>
              </a:spcBef>
              <a:defRPr sz="2600">
                <a:latin typeface="Arial"/>
                <a:ea typeface="Arial"/>
                <a:cs typeface="Arial"/>
                <a:sym typeface="Arial"/>
              </a:defRPr>
            </a:pPr>
            <a:r>
              <a:t>The </a:t>
            </a:r>
            <a:r>
              <a:rPr u="sng"/>
              <a:t>liability of animal keepers could be a model</a:t>
            </a:r>
            <a:r>
              <a:t> for the liability of robot keepers .</a:t>
            </a:r>
          </a:p>
        </p:txBody>
      </p:sp>
      <p:sp>
        <p:nvSpPr>
          <p:cNvPr id="415" name="Shape 415"/>
          <p:cNvSpPr/>
          <p:nvPr/>
        </p:nvSpPr>
        <p:spPr>
          <a:xfrm>
            <a:off x="9471207" y="8680450"/>
            <a:ext cx="3186245"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[Schaerer </a:t>
            </a:r>
            <a:r>
              <a:rPr i="1"/>
              <a:t>et al.</a:t>
            </a:r>
            <a:r>
              <a:t> 2009]</a:t>
            </a:r>
          </a:p>
        </p:txBody>
      </p:sp>
      <p:sp>
        <p:nvSpPr>
          <p:cNvPr id="416" name="Shape 416"/>
          <p:cNvSpPr/>
          <p:nvPr/>
        </p:nvSpPr>
        <p:spPr>
          <a:xfrm>
            <a:off x="10438406" y="3391200"/>
            <a:ext cx="2182222"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[Roberts 2001]</a:t>
            </a:r>
          </a:p>
        </p:txBody>
      </p:sp>
      <p:sp>
        <p:nvSpPr>
          <p:cNvPr id="417" name="Shape 417"/>
          <p:cNvSpPr/>
          <p:nvPr/>
        </p:nvSpPr>
        <p:spPr>
          <a:xfrm>
            <a:off x="10567356" y="7626350"/>
            <a:ext cx="2127521"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[Decker 2007]</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1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14">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4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414">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3" nodeType="afterEffect">
                                  <p:stCondLst>
                                    <p:cond delay="0"/>
                                  </p:stCondLst>
                                  <p:iterate>
                                    <p:tmAbs val="0"/>
                                  </p:iterate>
                                  <p:childTnLst>
                                    <p:set>
                                      <p:cBhvr>
                                        <p:cTn id="29" fill="hold"/>
                                        <p:tgtEl>
                                          <p:spTgt spid="4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414">
                                            <p:txEl>
                                              <p:pRg st="5" end="5"/>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4" nodeType="afterEffect">
                                  <p:stCondLst>
                                    <p:cond delay="0"/>
                                  </p:stCondLst>
                                  <p:iterate>
                                    <p:tmAbs val="0"/>
                                  </p:iterate>
                                  <p:childTnLst>
                                    <p:set>
                                      <p:cBhvr>
                                        <p:cTn id="36" fill="hold"/>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build="p" bldLvl="5" animBg="1" advAuto="0"/>
      <p:bldP spid="415" grpId="4" animBg="1" advAuto="0"/>
      <p:bldP spid="416" grpId="2" animBg="1" advAuto="0"/>
      <p:bldP spid="417" grpId="3"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p:nvPr/>
        </p:nvSpPr>
        <p:spPr>
          <a:xfrm>
            <a:off x="498189" y="2159000"/>
            <a:ext cx="12095974" cy="6550674"/>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600"/>
              </a:spcBef>
              <a:defRPr sz="2600">
                <a:latin typeface="Arial"/>
                <a:ea typeface="Arial"/>
                <a:cs typeface="Arial"/>
                <a:sym typeface="Arial"/>
              </a:defRPr>
            </a:pPr>
            <a:r>
              <a:t>Meta-regulation by a liability arbitration institution. </a:t>
            </a:r>
          </a:p>
          <a:p>
            <a:pPr>
              <a:lnSpc>
                <a:spcPct val="120000"/>
              </a:lnSpc>
              <a:spcBef>
                <a:spcPts val="600"/>
              </a:spcBef>
              <a:defRPr sz="2600">
                <a:latin typeface="Arial"/>
                <a:ea typeface="Arial"/>
                <a:cs typeface="Arial"/>
                <a:sym typeface="Arial"/>
              </a:defRPr>
            </a:pPr>
            <a:r>
              <a:t>For litigation purposes, </a:t>
            </a:r>
            <a:r>
              <a:rPr u="sng"/>
              <a:t>the robot’s decision path needs to be traceable</a:t>
            </a:r>
            <a:r>
              <a:t> (e.g., a “black box” should keep trace of the learning process and the relevant inputs)</a:t>
            </a:r>
          </a:p>
          <a:p>
            <a:pPr>
              <a:lnSpc>
                <a:spcPct val="120000"/>
              </a:lnSpc>
              <a:spcBef>
                <a:spcPts val="600"/>
              </a:spcBef>
              <a:defRPr sz="2600">
                <a:solidFill>
                  <a:srgbClr val="04AFAF"/>
                </a:solidFill>
                <a:latin typeface="Arial"/>
                <a:ea typeface="Arial"/>
                <a:cs typeface="Arial"/>
                <a:sym typeface="Arial"/>
              </a:defRPr>
            </a:pPr>
            <a:r>
              <a:t>To convince </a:t>
            </a:r>
            <a:r>
              <a:rPr b="1" i="1"/>
              <a:t>Leo</a:t>
            </a:r>
            <a:r>
              <a:t> that he cannot be blamed for </a:t>
            </a:r>
            <a:r>
              <a:rPr b="1" i="1"/>
              <a:t>Dr. Craft</a:t>
            </a:r>
            <a:r>
              <a:t>’s death, </a:t>
            </a:r>
            <a:r>
              <a:rPr b="1" i="1"/>
              <a:t>ROBco</a:t>
            </a:r>
            <a:r>
              <a:t> reminds him that </a:t>
            </a:r>
            <a:r>
              <a:rPr b="1" i="1" u="sng"/>
              <a:t>Alpha+</a:t>
            </a:r>
            <a:r>
              <a:rPr u="sng"/>
              <a:t>’s record</a:t>
            </a:r>
            <a:r>
              <a:t> will have saved proof that its PROP disconnected it.</a:t>
            </a:r>
          </a:p>
          <a:p>
            <a:pPr>
              <a:lnSpc>
                <a:spcPct val="120000"/>
              </a:lnSpc>
              <a:spcBef>
                <a:spcPts val="2000"/>
              </a:spcBef>
              <a:defRPr sz="2600">
                <a:latin typeface="Arial"/>
                <a:ea typeface="Arial"/>
                <a:cs typeface="Arial"/>
                <a:sym typeface="Arial"/>
              </a:defRPr>
            </a:pPr>
            <a:r>
              <a:rPr u="sng"/>
              <a:t>Manufacturers protection from liability</a:t>
            </a:r>
            <a:r>
              <a:t>: include in the operation instructions that the robot owner should confirm (e.g., by pressing a button) that the robot learning process has been made transparent and he agrees to it.</a:t>
            </a:r>
          </a:p>
          <a:p>
            <a:pPr>
              <a:lnSpc>
                <a:spcPct val="120000"/>
              </a:lnSpc>
              <a:spcBef>
                <a:spcPts val="600"/>
              </a:spcBef>
              <a:defRPr sz="2600">
                <a:latin typeface="Arial"/>
                <a:ea typeface="Arial"/>
                <a:cs typeface="Arial"/>
                <a:sym typeface="Arial"/>
              </a:defRPr>
            </a:pPr>
            <a:r>
              <a:t>This confirmation, recorded in the black box, would place liability on the owner’s side, as proposed by Decker.</a:t>
            </a:r>
          </a:p>
          <a:p>
            <a:pPr>
              <a:lnSpc>
                <a:spcPct val="120000"/>
              </a:lnSpc>
              <a:spcBef>
                <a:spcPts val="2000"/>
              </a:spcBef>
              <a:defRPr sz="2600">
                <a:latin typeface="Arial"/>
                <a:ea typeface="Arial"/>
                <a:cs typeface="Arial"/>
                <a:sym typeface="Arial"/>
              </a:defRPr>
            </a:pPr>
            <a:r>
              <a:t>Another possibility is that technology developments influence changes in the law, so that things that are not human, such as robots, could be liable for damages. </a:t>
            </a:r>
          </a:p>
        </p:txBody>
      </p:sp>
      <p:sp>
        <p:nvSpPr>
          <p:cNvPr id="420" name="Shape 420"/>
          <p:cNvSpPr/>
          <p:nvPr/>
        </p:nvSpPr>
        <p:spPr>
          <a:xfrm>
            <a:off x="471401" y="333178"/>
            <a:ext cx="12270993"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6.B -</a:t>
            </a:r>
            <a:r>
              <a:rPr sz="2800" spc="-75"/>
              <a:t> </a:t>
            </a:r>
            <a:r>
              <a:t>Who is responsible for the actions of robots? Should moral behavior be modifiable in robots? (cont.)</a:t>
            </a:r>
          </a:p>
        </p:txBody>
      </p:sp>
      <p:sp>
        <p:nvSpPr>
          <p:cNvPr id="421" name="Shape 421"/>
          <p:cNvSpPr/>
          <p:nvPr/>
        </p:nvSpPr>
        <p:spPr>
          <a:xfrm>
            <a:off x="9217319" y="8709674"/>
            <a:ext cx="3295570"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rPr dirty="0"/>
              <a:t>[Peltu and Wilks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1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1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1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419">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419">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2" nodeType="afterEffect">
                                  <p:stCondLst>
                                    <p:cond delay="0"/>
                                  </p:stCondLst>
                                  <p:iterate>
                                    <p:tmAbs val="0"/>
                                  </p:iterate>
                                  <p:childTnLst>
                                    <p:set>
                                      <p:cBhvr>
                                        <p:cTn id="29" fill="hold"/>
                                        <p:tgtEl>
                                          <p:spTgt spid="421">
                                            <p:bg/>
                                          </p:spTgt>
                                        </p:tgtEl>
                                        <p:attrNameLst>
                                          <p:attrName>style.visibility</p:attrName>
                                        </p:attrNameLst>
                                      </p:cBhvr>
                                      <p:to>
                                        <p:strVal val="visible"/>
                                      </p:to>
                                    </p:set>
                                  </p:childTnLst>
                                </p:cTn>
                              </p:par>
                              <p:par>
                                <p:cTn id="30" presetID="1" presetClass="entr" presetSubtype="0" fill="hold" grpId="2" nodeType="withEffect">
                                  <p:stCondLst>
                                    <p:cond delay="0"/>
                                  </p:stCondLst>
                                  <p:iterate>
                                    <p:tmAbs val="0"/>
                                  </p:iterate>
                                  <p:childTnLst>
                                    <p:set>
                                      <p:cBhvr>
                                        <p:cTn id="31" fill="hold"/>
                                        <p:tgtEl>
                                          <p:spTgt spid="4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build="p" bldLvl="5" animBg="1" advAuto="0"/>
      <p:bldP spid="421" grpId="2" build="p"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nvSpPr>
        <p:spPr>
          <a:xfrm>
            <a:off x="498189" y="2476500"/>
            <a:ext cx="12289285" cy="641130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marL="260684" indent="-260684">
              <a:lnSpc>
                <a:spcPct val="120000"/>
              </a:lnSpc>
              <a:spcBef>
                <a:spcPts val="1200"/>
              </a:spcBef>
              <a:buSzPct val="100000"/>
              <a:buChar char="•"/>
              <a:defRPr sz="2600">
                <a:latin typeface="Arial"/>
                <a:ea typeface="Arial"/>
                <a:cs typeface="Arial"/>
                <a:sym typeface="Arial"/>
              </a:defRPr>
            </a:pPr>
            <a:r>
              <a:t>In a medical context </a:t>
            </a:r>
          </a:p>
          <a:p>
            <a:pPr>
              <a:lnSpc>
                <a:spcPct val="120000"/>
              </a:lnSpc>
              <a:spcBef>
                <a:spcPts val="1200"/>
              </a:spcBef>
              <a:defRPr sz="2600">
                <a:latin typeface="Arial"/>
                <a:ea typeface="Arial"/>
                <a:cs typeface="Arial"/>
                <a:sym typeface="Arial"/>
              </a:defRPr>
            </a:pPr>
            <a:r>
              <a:t>The social importance of collecting data for research and improved clinical practice may get into conflict with the patients’ right to privacy.</a:t>
            </a:r>
          </a:p>
          <a:p>
            <a:pPr marL="260684" indent="-260684">
              <a:lnSpc>
                <a:spcPct val="120000"/>
              </a:lnSpc>
              <a:spcBef>
                <a:spcPts val="3000"/>
              </a:spcBef>
              <a:buSzPct val="100000"/>
              <a:buChar char="•"/>
              <a:defRPr sz="2600">
                <a:latin typeface="Arial"/>
                <a:ea typeface="Arial"/>
                <a:cs typeface="Arial"/>
                <a:sym typeface="Arial"/>
              </a:defRPr>
            </a:pPr>
            <a:r>
              <a:t>In a research context </a:t>
            </a:r>
          </a:p>
          <a:p>
            <a:pPr>
              <a:lnSpc>
                <a:spcPct val="120000"/>
              </a:lnSpc>
              <a:spcBef>
                <a:spcPts val="1200"/>
              </a:spcBef>
              <a:defRPr sz="2600">
                <a:latin typeface="Arial"/>
                <a:ea typeface="Arial"/>
                <a:cs typeface="Arial"/>
                <a:sym typeface="Arial"/>
              </a:defRPr>
            </a:pPr>
            <a:r>
              <a:t>Following the precautionary principle, </a:t>
            </a:r>
            <a:r>
              <a:rPr u="sng"/>
              <a:t>data protection procedures</a:t>
            </a:r>
            <a:r>
              <a:t> have been developed and the use of </a:t>
            </a:r>
            <a:r>
              <a:rPr u="sng"/>
              <a:t>informed consent forms</a:t>
            </a:r>
            <a:r>
              <a:t> has been encouraged. </a:t>
            </a:r>
          </a:p>
          <a:p>
            <a:pPr marL="260684" indent="-260684">
              <a:lnSpc>
                <a:spcPct val="120000"/>
              </a:lnSpc>
              <a:spcBef>
                <a:spcPts val="3000"/>
              </a:spcBef>
              <a:buSzPct val="100000"/>
              <a:buChar char="•"/>
              <a:defRPr sz="2600">
                <a:latin typeface="Arial"/>
                <a:ea typeface="Arial"/>
                <a:cs typeface="Arial"/>
                <a:sym typeface="Arial"/>
              </a:defRPr>
            </a:pPr>
            <a:r>
              <a:t>In a social context</a:t>
            </a:r>
          </a:p>
          <a:p>
            <a:pPr>
              <a:lnSpc>
                <a:spcPct val="120000"/>
              </a:lnSpc>
              <a:spcBef>
                <a:spcPts val="1200"/>
              </a:spcBef>
              <a:defRPr sz="2600">
                <a:latin typeface="Arial"/>
                <a:ea typeface="Arial"/>
                <a:cs typeface="Arial"/>
                <a:sym typeface="Arial"/>
              </a:defRPr>
            </a:pPr>
            <a:r>
              <a:t>As people increasingly interact with robots (e.g, in the role of sales agents, health carers, or similar assistants), the risk of unintended (or intended) </a:t>
            </a:r>
            <a:r>
              <a:rPr u="sng"/>
              <a:t>information disclosure and its use for commercial purposes</a:t>
            </a:r>
            <a:r>
              <a:t> increases.</a:t>
            </a:r>
          </a:p>
        </p:txBody>
      </p:sp>
      <p:sp>
        <p:nvSpPr>
          <p:cNvPr id="424" name="Shape 424"/>
          <p:cNvSpPr/>
          <p:nvPr/>
        </p:nvSpPr>
        <p:spPr>
          <a:xfrm>
            <a:off x="471401" y="333178"/>
            <a:ext cx="12498817"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6.C - When should a society’s well-being prevail over the privacy of personal data?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2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2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2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4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2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4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p:nvPr/>
        </p:nvSpPr>
        <p:spPr>
          <a:xfrm>
            <a:off x="498189" y="2286000"/>
            <a:ext cx="12095974" cy="676621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800"/>
              </a:spcBef>
              <a:defRPr sz="2600">
                <a:latin typeface="Arial"/>
                <a:ea typeface="Arial"/>
                <a:cs typeface="Arial"/>
                <a:sym typeface="Arial"/>
              </a:defRPr>
            </a:pPr>
            <a:r>
              <a:rPr u="sng"/>
              <a:t>Cyberlaw</a:t>
            </a:r>
            <a:r>
              <a:t> for the Internet </a:t>
            </a:r>
            <a:r>
              <a:rPr u="sng"/>
              <a:t>needs to be extended to cover social robots</a:t>
            </a:r>
            <a:r>
              <a:t> (a domestic robot could compromise privacy merely by creating the sense of being observed)</a:t>
            </a:r>
          </a:p>
          <a:p>
            <a:pPr>
              <a:lnSpc>
                <a:spcPct val="120000"/>
              </a:lnSpc>
              <a:defRPr sz="2600">
                <a:solidFill>
                  <a:srgbClr val="04AFAF"/>
                </a:solidFill>
                <a:latin typeface="Arial"/>
                <a:ea typeface="Arial"/>
                <a:cs typeface="Arial"/>
                <a:sym typeface="Arial"/>
              </a:defRPr>
            </a:pPr>
            <a:r>
              <a:t>In Chapter 29, </a:t>
            </a:r>
            <a:r>
              <a:rPr b="1" i="1"/>
              <a:t>Celia</a:t>
            </a:r>
            <a:r>
              <a:t> says: </a:t>
            </a:r>
          </a:p>
          <a:p>
            <a:pPr>
              <a:spcBef>
                <a:spcPts val="1200"/>
              </a:spcBef>
              <a:defRPr sz="2600">
                <a:solidFill>
                  <a:srgbClr val="04AFAF"/>
                </a:solidFill>
                <a:latin typeface="Arial"/>
                <a:ea typeface="Arial"/>
                <a:cs typeface="Arial"/>
                <a:sym typeface="Arial"/>
              </a:defRPr>
            </a:pPr>
            <a:r>
              <a:rPr>
                <a:latin typeface="Comic Sans MS"/>
                <a:ea typeface="Comic Sans MS"/>
                <a:cs typeface="Comic Sans MS"/>
                <a:sym typeface="Comic Sans MS"/>
              </a:rPr>
              <a:t>“It’s not that I’m complaining about having ROBbie, he’s an excellent toy, but having him watching over me all the time is a real pain in the neck.”</a:t>
            </a:r>
          </a:p>
          <a:p>
            <a:pPr>
              <a:lnSpc>
                <a:spcPct val="120000"/>
              </a:lnSpc>
              <a:spcBef>
                <a:spcPts val="1200"/>
              </a:spcBef>
              <a:defRPr sz="2600">
                <a:latin typeface="Arial"/>
                <a:ea typeface="Arial"/>
                <a:cs typeface="Arial"/>
                <a:sym typeface="Arial"/>
              </a:defRPr>
            </a:pPr>
            <a:r>
              <a:t>The uncomfortable sensation may turn into real danger if vacuum cleaners, window washers, child companions, and assistants to the elderly could become spies, especially if hacked by third parties.</a:t>
            </a:r>
          </a:p>
          <a:p>
            <a:pPr>
              <a:lnSpc>
                <a:spcPct val="120000"/>
              </a:lnSpc>
              <a:spcBef>
                <a:spcPts val="1200"/>
              </a:spcBef>
              <a:defRPr sz="2600">
                <a:latin typeface="Arial"/>
                <a:ea typeface="Arial"/>
                <a:cs typeface="Arial"/>
                <a:sym typeface="Arial"/>
              </a:defRPr>
            </a:pPr>
            <a:r>
              <a:rPr>
                <a:solidFill>
                  <a:srgbClr val="04AFAF"/>
                </a:solidFill>
              </a:rPr>
              <a:t>In Chapter 29, </a:t>
            </a:r>
            <a:r>
              <a:rPr b="1" i="1">
                <a:solidFill>
                  <a:srgbClr val="04AFAF"/>
                </a:solidFill>
              </a:rPr>
              <a:t>Leo</a:t>
            </a:r>
            <a:r>
              <a:rPr>
                <a:solidFill>
                  <a:srgbClr val="04AFAF"/>
                </a:solidFill>
              </a:rPr>
              <a:t> feels guilty of having forged robots that are sculpting human nature in undesirable ways</a:t>
            </a:r>
            <a:r>
              <a:t>, raising </a:t>
            </a:r>
            <a:r>
              <a:rPr u="sng"/>
              <a:t>a more abstract, far-reaching concern</a:t>
            </a:r>
            <a:r>
              <a:t> about human evolution and society’s well-being in a progressively robotized world.</a:t>
            </a:r>
          </a:p>
          <a:p>
            <a:pPr>
              <a:lnSpc>
                <a:spcPct val="120000"/>
              </a:lnSpc>
              <a:spcBef>
                <a:spcPts val="1200"/>
              </a:spcBef>
              <a:defRPr sz="2600">
                <a:latin typeface="Arial"/>
                <a:ea typeface="Arial"/>
                <a:cs typeface="Arial"/>
                <a:sym typeface="Arial"/>
              </a:defRPr>
            </a:pPr>
            <a:r>
              <a:t>«Does the foremost obligation that a robot possesses belong to its owner or to human society overall?» </a:t>
            </a:r>
          </a:p>
        </p:txBody>
      </p:sp>
      <p:sp>
        <p:nvSpPr>
          <p:cNvPr id="427" name="Shape 427"/>
          <p:cNvSpPr/>
          <p:nvPr/>
        </p:nvSpPr>
        <p:spPr>
          <a:xfrm>
            <a:off x="471401" y="333178"/>
            <a:ext cx="12498817" cy="17475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6.C - When should a society’s well-being prevail over the privacy of personal data? (cont.)</a:t>
            </a:r>
          </a:p>
        </p:txBody>
      </p:sp>
      <p:sp>
        <p:nvSpPr>
          <p:cNvPr id="428" name="Shape 428"/>
          <p:cNvSpPr/>
          <p:nvPr/>
        </p:nvSpPr>
        <p:spPr>
          <a:xfrm>
            <a:off x="8337364" y="8576378"/>
            <a:ext cx="4107237"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[Borenstein and Arkin 2016]</a:t>
            </a:r>
          </a:p>
        </p:txBody>
      </p:sp>
      <p:sp>
        <p:nvSpPr>
          <p:cNvPr id="429" name="Shape 429"/>
          <p:cNvSpPr/>
          <p:nvPr/>
        </p:nvSpPr>
        <p:spPr>
          <a:xfrm>
            <a:off x="10752639" y="3344400"/>
            <a:ext cx="1841523"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51446">
              <a:spcBef>
                <a:spcPts val="1500"/>
              </a:spcBef>
              <a:defRPr sz="2600">
                <a:solidFill>
                  <a:srgbClr val="929292"/>
                </a:solidFill>
                <a:latin typeface="+mj-lt"/>
                <a:ea typeface="+mj-ea"/>
                <a:cs typeface="+mj-cs"/>
                <a:sym typeface="Helvetica"/>
              </a:defRPr>
            </a:lvl1pPr>
          </a:lstStyle>
          <a:p>
            <a:r>
              <a:rPr dirty="0"/>
              <a:t>[Calo 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29">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42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426">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42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2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2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426">
                                            <p:txEl>
                                              <p:pRg st="5" end="5"/>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3" nodeType="afterEffect">
                                  <p:stCondLst>
                                    <p:cond delay="0"/>
                                  </p:stCondLst>
                                  <p:iterate>
                                    <p:tmAbs val="0"/>
                                  </p:iterate>
                                  <p:childTnLst>
                                    <p:set>
                                      <p:cBhvr>
                                        <p:cTn id="35" fill="hold"/>
                                        <p:tgtEl>
                                          <p:spTgt spid="428">
                                            <p:bg/>
                                          </p:spTgt>
                                        </p:tgtEl>
                                        <p:attrNameLst>
                                          <p:attrName>style.visibility</p:attrName>
                                        </p:attrNameLst>
                                      </p:cBhvr>
                                      <p:to>
                                        <p:strVal val="visible"/>
                                      </p:to>
                                    </p:set>
                                  </p:childTnLst>
                                </p:cTn>
                              </p:par>
                              <p:par>
                                <p:cTn id="36" presetID="1" presetClass="entr" presetSubtype="0" fill="hold" grpId="3" nodeType="withEffect">
                                  <p:stCondLst>
                                    <p:cond delay="0"/>
                                  </p:stCondLst>
                                  <p:iterate>
                                    <p:tmAbs val="0"/>
                                  </p:iterate>
                                  <p:childTnLst>
                                    <p:set>
                                      <p:cBhvr>
                                        <p:cTn id="37" fill="hold"/>
                                        <p:tgtEl>
                                          <p:spTgt spid="4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build="p" bldLvl="5" animBg="1" advAuto="0"/>
      <p:bldP spid="428" grpId="3" build="p" animBg="1" advAuto="0"/>
      <p:bldP spid="429" grpId="2" build="p"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p:nvPr/>
        </p:nvSpPr>
        <p:spPr>
          <a:xfrm>
            <a:off x="471401" y="333178"/>
            <a:ext cx="12305186"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6.D - What digital divides may robotics cause?</a:t>
            </a:r>
          </a:p>
        </p:txBody>
      </p:sp>
      <p:sp>
        <p:nvSpPr>
          <p:cNvPr id="432" name="Shape 432"/>
          <p:cNvSpPr/>
          <p:nvPr/>
        </p:nvSpPr>
        <p:spPr>
          <a:xfrm>
            <a:off x="498189" y="2476500"/>
            <a:ext cx="12251610" cy="5769332"/>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600"/>
              </a:spcBef>
              <a:defRPr sz="2600">
                <a:latin typeface="Arial"/>
                <a:ea typeface="Arial"/>
                <a:cs typeface="Arial"/>
                <a:sym typeface="Arial"/>
              </a:defRPr>
            </a:pPr>
            <a:r>
              <a:t>Digital technologies open up important social divides (based on </a:t>
            </a:r>
            <a:r>
              <a:rPr u="sng"/>
              <a:t>age, wealth, education, world areas</a:t>
            </a:r>
            <a:r>
              <a:t>) and robots may widen some of these because of their cost, physical embodiment, and nontrivial usage. </a:t>
            </a:r>
          </a:p>
          <a:p>
            <a:pPr>
              <a:lnSpc>
                <a:spcPct val="120000"/>
              </a:lnSpc>
              <a:spcBef>
                <a:spcPts val="1600"/>
              </a:spcBef>
              <a:defRPr sz="2600">
                <a:latin typeface="Arial"/>
                <a:ea typeface="Arial"/>
                <a:cs typeface="Arial"/>
                <a:sym typeface="Arial"/>
              </a:defRPr>
            </a:pPr>
            <a:r>
              <a:t>Example of divide per age and/or education: a citizen can only get a service by interacting with a robotic agent; right of being redirected to a human agent.</a:t>
            </a:r>
          </a:p>
          <a:p>
            <a:pPr>
              <a:lnSpc>
                <a:spcPct val="120000"/>
              </a:lnSpc>
              <a:spcBef>
                <a:spcPts val="4000"/>
              </a:spcBef>
              <a:defRPr sz="2600">
                <a:latin typeface="Arial"/>
                <a:ea typeface="Arial"/>
                <a:cs typeface="Arial"/>
                <a:sym typeface="Arial"/>
              </a:defRPr>
            </a:pPr>
            <a:r>
              <a:t>«The effects of the increasing use of robots in the world of work cannot be judged only by looking at those countries where these robots are used. There must also be questioning about the </a:t>
            </a:r>
            <a:r>
              <a:rPr u="sng"/>
              <a:t>effects on other countries</a:t>
            </a:r>
            <a:r>
              <a:t> (brain drain, loss of jobs, etc.) and the relationship between countries that might be affected by the so-called </a:t>
            </a:r>
            <a:r>
              <a:rPr i="1"/>
              <a:t>robotic divide</a:t>
            </a:r>
            <a:r>
              <a:t>».</a:t>
            </a:r>
          </a:p>
        </p:txBody>
      </p:sp>
      <p:sp>
        <p:nvSpPr>
          <p:cNvPr id="433" name="Shape 433"/>
          <p:cNvSpPr/>
          <p:nvPr/>
        </p:nvSpPr>
        <p:spPr>
          <a:xfrm>
            <a:off x="9383023" y="3552542"/>
            <a:ext cx="3163177"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651446">
              <a:spcBef>
                <a:spcPts val="1500"/>
              </a:spcBef>
              <a:defRPr sz="2600">
                <a:solidFill>
                  <a:srgbClr val="929292"/>
                </a:solidFill>
                <a:latin typeface="+mj-lt"/>
                <a:ea typeface="+mj-ea"/>
                <a:cs typeface="+mj-cs"/>
                <a:sym typeface="Helvetica"/>
              </a:defRPr>
            </a:pPr>
            <a:r>
              <a:rPr dirty="0"/>
              <a:t>[</a:t>
            </a:r>
            <a:r>
              <a:rPr dirty="0" err="1"/>
              <a:t>Veruggio</a:t>
            </a:r>
            <a:r>
              <a:rPr dirty="0"/>
              <a:t> </a:t>
            </a:r>
            <a:r>
              <a:rPr i="1" dirty="0"/>
              <a:t>et al.</a:t>
            </a:r>
            <a:r>
              <a:rPr dirty="0"/>
              <a:t> 2016]</a:t>
            </a:r>
          </a:p>
        </p:txBody>
      </p:sp>
      <p:sp>
        <p:nvSpPr>
          <p:cNvPr id="434" name="Shape 434"/>
          <p:cNvSpPr/>
          <p:nvPr/>
        </p:nvSpPr>
        <p:spPr>
          <a:xfrm>
            <a:off x="8969481" y="7569200"/>
            <a:ext cx="3576720" cy="393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[Nagenborg </a:t>
            </a:r>
            <a:r>
              <a:rPr i="1"/>
              <a:t>et al.</a:t>
            </a:r>
            <a:r>
              <a:t> (2008]</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3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4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43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432">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3" nodeType="afterEffect">
                                  <p:stCondLst>
                                    <p:cond delay="0"/>
                                  </p:stCondLst>
                                  <p:iterate>
                                    <p:tmAbs val="0"/>
                                  </p:iterate>
                                  <p:childTnLst>
                                    <p:set>
                                      <p:cBhvr>
                                        <p:cTn id="24" fill="hold"/>
                                        <p:tgtEl>
                                          <p:spTgt spid="434">
                                            <p:bg/>
                                          </p:spTgt>
                                        </p:tgtEl>
                                        <p:attrNameLst>
                                          <p:attrName>style.visibility</p:attrName>
                                        </p:attrNameLst>
                                      </p:cBhvr>
                                      <p:to>
                                        <p:strVal val="visible"/>
                                      </p:to>
                                    </p:set>
                                  </p:childTnLst>
                                </p:cTn>
                              </p:par>
                              <p:par>
                                <p:cTn id="25" presetID="1" presetClass="entr" presetSubtype="0" fill="hold" grpId="3" nodeType="withEffect">
                                  <p:stCondLst>
                                    <p:cond delay="0"/>
                                  </p:stCondLst>
                                  <p:iterate>
                                    <p:tmAbs val="0"/>
                                  </p:iterate>
                                  <p:childTnLst>
                                    <p:set>
                                      <p:cBhvr>
                                        <p:cTn id="26" fill="hold"/>
                                        <p:tgtEl>
                                          <p:spTgt spid="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build="p" bldLvl="5" animBg="1" advAuto="0"/>
      <p:bldP spid="433" grpId="2" build="p" animBg="1" advAuto="0"/>
      <p:bldP spid="434" grpId="3"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nvSpPr>
        <p:spPr>
          <a:xfrm>
            <a:off x="471401" y="333178"/>
            <a:ext cx="12251927" cy="86019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lnSpc>
                <a:spcPts val="61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0.2. Preliminaries on Roboethics</a:t>
            </a:r>
          </a:p>
        </p:txBody>
      </p:sp>
      <p:sp>
        <p:nvSpPr>
          <p:cNvPr id="76" name="Shape 76"/>
          <p:cNvSpPr/>
          <p:nvPr/>
        </p:nvSpPr>
        <p:spPr>
          <a:xfrm>
            <a:off x="9757443" y="7797205"/>
            <a:ext cx="2802740"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[Nourbakhsh 2013]</a:t>
            </a:r>
          </a:p>
        </p:txBody>
      </p:sp>
      <p:sp>
        <p:nvSpPr>
          <p:cNvPr id="77" name="Shape 77"/>
          <p:cNvSpPr/>
          <p:nvPr/>
        </p:nvSpPr>
        <p:spPr>
          <a:xfrm>
            <a:off x="494779" y="1960034"/>
            <a:ext cx="12251928" cy="3614421"/>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sz="2800">
                <a:latin typeface="Arial"/>
                <a:ea typeface="Arial"/>
                <a:cs typeface="Arial"/>
                <a:sym typeface="Arial"/>
              </a:defRPr>
            </a:pPr>
            <a:r>
              <a:rPr>
                <a:solidFill>
                  <a:srgbClr val="04AFAF"/>
                </a:solidFill>
              </a:rPr>
              <a:t>Issues shared </a:t>
            </a:r>
            <a:r>
              <a:t>with information and communication technologies: </a:t>
            </a:r>
          </a:p>
          <a:p>
            <a:pPr marL="661736" lvl="1" indent="-280736" defTabSz="1376978">
              <a:lnSpc>
                <a:spcPct val="120000"/>
              </a:lnSpc>
              <a:buSzPct val="100000"/>
              <a:buChar char="-"/>
              <a:defRPr sz="2800">
                <a:latin typeface="Arial"/>
                <a:ea typeface="Arial"/>
                <a:cs typeface="Arial"/>
                <a:sym typeface="Arial"/>
              </a:defRPr>
            </a:pPr>
            <a:r>
              <a:t>incidence on the job market </a:t>
            </a:r>
          </a:p>
          <a:p>
            <a:pPr marL="661736" lvl="1" indent="-280736" defTabSz="1376978">
              <a:lnSpc>
                <a:spcPct val="120000"/>
              </a:lnSpc>
              <a:buSzPct val="100000"/>
              <a:buChar char="-"/>
              <a:defRPr sz="2800">
                <a:latin typeface="Arial"/>
                <a:ea typeface="Arial"/>
                <a:cs typeface="Arial"/>
                <a:sym typeface="Arial"/>
              </a:defRPr>
            </a:pPr>
            <a:r>
              <a:t>legal liability </a:t>
            </a:r>
          </a:p>
          <a:p>
            <a:pPr marL="661736" lvl="1" indent="-280736" defTabSz="1376978">
              <a:lnSpc>
                <a:spcPct val="120000"/>
              </a:lnSpc>
              <a:buSzPct val="100000"/>
              <a:buChar char="-"/>
              <a:defRPr sz="2800">
                <a:latin typeface="Arial"/>
                <a:ea typeface="Arial"/>
                <a:cs typeface="Arial"/>
                <a:sym typeface="Arial"/>
              </a:defRPr>
            </a:pPr>
            <a:r>
              <a:t>privacy</a:t>
            </a:r>
          </a:p>
          <a:p>
            <a:pPr marL="661736" lvl="1" indent="-280736" defTabSz="1376978">
              <a:lnSpc>
                <a:spcPct val="120000"/>
              </a:lnSpc>
              <a:buSzPct val="100000"/>
              <a:buChar char="-"/>
              <a:defRPr sz="2800">
                <a:latin typeface="Arial"/>
                <a:ea typeface="Arial"/>
                <a:cs typeface="Arial"/>
                <a:sym typeface="Arial"/>
              </a:defRPr>
            </a:pPr>
            <a:r>
              <a:t>safety and reliability</a:t>
            </a:r>
          </a:p>
          <a:p>
            <a:pPr marL="661736" lvl="1" indent="-280736" defTabSz="1376978">
              <a:lnSpc>
                <a:spcPct val="120000"/>
              </a:lnSpc>
              <a:buSzPct val="100000"/>
              <a:buChar char="-"/>
              <a:defRPr sz="2800">
                <a:latin typeface="Arial"/>
                <a:ea typeface="Arial"/>
                <a:cs typeface="Arial"/>
                <a:sym typeface="Arial"/>
              </a:defRPr>
            </a:pPr>
            <a:r>
              <a:t>vulnerable groups and digital divides</a:t>
            </a:r>
          </a:p>
          <a:p>
            <a:pPr marL="661736" lvl="1" indent="-280736" defTabSz="1376978">
              <a:lnSpc>
                <a:spcPct val="120000"/>
              </a:lnSpc>
              <a:buSzPct val="100000"/>
              <a:buChar char="-"/>
              <a:defRPr sz="2800">
                <a:latin typeface="Arial"/>
                <a:ea typeface="Arial"/>
                <a:cs typeface="Arial"/>
                <a:sym typeface="Arial"/>
              </a:defRPr>
            </a:pPr>
            <a:r>
              <a:t>…</a:t>
            </a:r>
          </a:p>
        </p:txBody>
      </p:sp>
      <p:sp>
        <p:nvSpPr>
          <p:cNvPr id="78" name="Shape 78"/>
          <p:cNvSpPr/>
          <p:nvPr/>
        </p:nvSpPr>
        <p:spPr>
          <a:xfrm>
            <a:off x="499649" y="6065110"/>
            <a:ext cx="12343789" cy="1482507"/>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R="331470" defTabSz="457200">
              <a:lnSpc>
                <a:spcPct val="120000"/>
              </a:lnSpc>
              <a:spcBef>
                <a:spcPts val="1200"/>
              </a:spcBef>
              <a:defRPr sz="2800">
                <a:latin typeface="Arial"/>
                <a:ea typeface="Arial"/>
                <a:cs typeface="Arial"/>
                <a:sym typeface="Arial"/>
              </a:defRPr>
            </a:pPr>
            <a:r>
              <a:t>Robots can be thought of as the </a:t>
            </a:r>
            <a:r>
              <a:rPr b="1"/>
              <a:t>interface of the digital world with the physical world</a:t>
            </a:r>
            <a:r>
              <a:t>, and therefore they carry issues previously restrained to digital information to the reality of physical objects and environments.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76">
                                            <p:bg/>
                                          </p:spTgt>
                                        </p:tgtEl>
                                        <p:attrNameLst>
                                          <p:attrName>style.visibility</p:attrName>
                                        </p:attrNameLst>
                                      </p:cBhvr>
                                      <p:to>
                                        <p:strVal val="visible"/>
                                      </p:to>
                                    </p:set>
                                  </p:childTnLst>
                                </p:cTn>
                              </p:par>
                              <p:par>
                                <p:cTn id="10" presetID="1" presetClass="entr" presetSubtype="0" fill="hold" grpId="2" nodeType="withEffect">
                                  <p:stCondLst>
                                    <p:cond delay="0"/>
                                  </p:stCondLst>
                                  <p:iterate>
                                    <p:tmAbs val="0"/>
                                  </p:iterate>
                                  <p:childTnLst>
                                    <p:set>
                                      <p:cBhvr>
                                        <p:cTn id="11" fill="hold"/>
                                        <p:tgtEl>
                                          <p:spTgt spid="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2" build="p" animBg="1" advAuto="0"/>
      <p:bldP spid="78"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p:nvPr/>
        </p:nvSpPr>
        <p:spPr>
          <a:xfrm>
            <a:off x="471401" y="333178"/>
            <a:ext cx="12305186"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6.D - What digital divides may robotics cause? (cont.)</a:t>
            </a:r>
          </a:p>
        </p:txBody>
      </p:sp>
      <p:sp>
        <p:nvSpPr>
          <p:cNvPr id="437" name="Shape 437"/>
          <p:cNvSpPr/>
          <p:nvPr/>
        </p:nvSpPr>
        <p:spPr>
          <a:xfrm>
            <a:off x="498189" y="2413000"/>
            <a:ext cx="12095974" cy="6041193"/>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a:lnSpc>
                <a:spcPct val="120000"/>
              </a:lnSpc>
              <a:spcBef>
                <a:spcPts val="1600"/>
              </a:spcBef>
              <a:defRPr sz="2600">
                <a:latin typeface="Arial"/>
                <a:ea typeface="Arial"/>
                <a:cs typeface="Arial"/>
                <a:sym typeface="Arial"/>
              </a:defRPr>
            </a:pPr>
            <a:r>
              <a:t>Conversely, robotic assistants targeted at vulnerable groups could reduce social discriminations and </a:t>
            </a:r>
            <a:r>
              <a:rPr u="sng"/>
              <a:t>help shrink the aforementioned divides</a:t>
            </a:r>
            <a:r>
              <a:t> if policy measures were taken to provide the required financial resources and knowhow to such groups. </a:t>
            </a:r>
          </a:p>
          <a:p>
            <a:pPr>
              <a:lnSpc>
                <a:spcPct val="120000"/>
              </a:lnSpc>
              <a:spcBef>
                <a:spcPts val="1600"/>
              </a:spcBef>
              <a:defRPr sz="1600">
                <a:solidFill>
                  <a:srgbClr val="04AFAF"/>
                </a:solidFill>
                <a:latin typeface="Arial"/>
                <a:ea typeface="Arial"/>
                <a:cs typeface="Arial"/>
                <a:sym typeface="Arial"/>
              </a:defRPr>
            </a:pPr>
            <a:endParaRPr/>
          </a:p>
          <a:p>
            <a:pPr>
              <a:lnSpc>
                <a:spcPct val="120000"/>
              </a:lnSpc>
              <a:spcBef>
                <a:spcPts val="1600"/>
              </a:spcBef>
              <a:defRPr sz="2600">
                <a:solidFill>
                  <a:srgbClr val="04AFAF"/>
                </a:solidFill>
                <a:latin typeface="Arial"/>
                <a:ea typeface="Arial"/>
                <a:cs typeface="Arial"/>
                <a:sym typeface="Arial"/>
              </a:defRPr>
            </a:pPr>
            <a:r>
              <a:t>The last highlighted episode from Chapter 30 shows that </a:t>
            </a:r>
            <a:r>
              <a:rPr b="1" i="1"/>
              <a:t>Leo</a:t>
            </a:r>
            <a:r>
              <a:t> is aware of this social problem and decides to sacrifice his immediate freedom to work toward making the creativity prosthesis available to everybody. </a:t>
            </a:r>
          </a:p>
          <a:p>
            <a:pPr>
              <a:lnSpc>
                <a:spcPct val="120000"/>
              </a:lnSpc>
              <a:spcBef>
                <a:spcPts val="1600"/>
              </a:spcBef>
              <a:defRPr sz="2600">
                <a:solidFill>
                  <a:srgbClr val="04AFAF"/>
                </a:solidFill>
                <a:latin typeface="Arial"/>
                <a:ea typeface="Arial"/>
                <a:cs typeface="Arial"/>
                <a:sym typeface="Arial"/>
              </a:defRPr>
            </a:pPr>
            <a:r>
              <a:t>In Chapter 31, </a:t>
            </a:r>
            <a:r>
              <a:rPr b="1" i="1"/>
              <a:t>Celia</a:t>
            </a:r>
            <a:r>
              <a:t> tells her mother how proud she is that he is willing to do so, even if people like </a:t>
            </a:r>
            <a:r>
              <a:rPr b="1" i="1"/>
              <a:t>Lu</a:t>
            </a:r>
            <a:r>
              <a:t> and </a:t>
            </a:r>
            <a:r>
              <a:rPr b="1" i="1"/>
              <a:t>Fi</a:t>
            </a:r>
            <a:r>
              <a:t> may not be interested in the benefits such a prosthesis could bring them. </a:t>
            </a:r>
          </a:p>
        </p:txBody>
      </p:sp>
      <p:sp>
        <p:nvSpPr>
          <p:cNvPr id="438" name="Shape 438"/>
          <p:cNvSpPr/>
          <p:nvPr/>
        </p:nvSpPr>
        <p:spPr>
          <a:xfrm>
            <a:off x="9195806" y="4021614"/>
            <a:ext cx="3299447"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51446">
              <a:spcBef>
                <a:spcPts val="1500"/>
              </a:spcBef>
              <a:defRPr sz="2600">
                <a:solidFill>
                  <a:srgbClr val="929292"/>
                </a:solidFill>
                <a:latin typeface="+mj-lt"/>
                <a:ea typeface="+mj-ea"/>
                <a:cs typeface="+mj-cs"/>
                <a:sym typeface="Helvetica"/>
              </a:defRPr>
            </a:lvl1pPr>
          </a:lstStyle>
          <a:p>
            <a:r>
              <a:t>[Peltu and Wilks 2010]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3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1" build="p" bldLvl="5" animBg="1" advAuto="0"/>
      <p:bldP spid="438"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471401" y="333178"/>
            <a:ext cx="12149550" cy="12318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indent="12700">
              <a:lnSpc>
                <a:spcPct val="120000"/>
              </a:lnSpc>
              <a:tabLst>
                <a:tab pos="2857500" algn="l"/>
                <a:tab pos="4457700" algn="l"/>
                <a:tab pos="5765800" algn="l"/>
                <a:tab pos="6908800" algn="l"/>
                <a:tab pos="9055100" algn="l"/>
              </a:tabLst>
              <a:defRPr sz="4000" spc="-108">
                <a:solidFill>
                  <a:srgbClr val="04AFAF"/>
                </a:solidFill>
                <a:latin typeface="Arial"/>
                <a:ea typeface="Arial"/>
                <a:cs typeface="Arial"/>
                <a:sym typeface="Arial"/>
              </a:defRPr>
            </a:pPr>
            <a:r>
              <a:t>Social responsibility and robot morality</a:t>
            </a:r>
          </a:p>
          <a:p>
            <a:pPr indent="12700">
              <a:lnSpc>
                <a:spcPct val="120000"/>
              </a:lnSpc>
              <a:tabLst>
                <a:tab pos="2857500" algn="l"/>
                <a:tab pos="4457700" algn="l"/>
                <a:tab pos="5765800" algn="l"/>
                <a:tab pos="6908800" algn="l"/>
                <a:tab pos="9055100" algn="l"/>
              </a:tabLst>
              <a:defRPr sz="3000" spc="-81">
                <a:solidFill>
                  <a:srgbClr val="04AFAF"/>
                </a:solidFill>
                <a:latin typeface="Arial"/>
                <a:ea typeface="Arial"/>
                <a:cs typeface="Arial"/>
                <a:sym typeface="Arial"/>
              </a:defRPr>
            </a:pPr>
            <a:r>
              <a:t>6.3. Revisiting issues</a:t>
            </a:r>
          </a:p>
        </p:txBody>
      </p:sp>
      <p:sp>
        <p:nvSpPr>
          <p:cNvPr id="441" name="Shape 441"/>
          <p:cNvSpPr/>
          <p:nvPr/>
        </p:nvSpPr>
        <p:spPr>
          <a:xfrm>
            <a:off x="521776" y="2476499"/>
            <a:ext cx="12144283" cy="41828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57200">
              <a:lnSpc>
                <a:spcPct val="120000"/>
              </a:lnSpc>
              <a:spcBef>
                <a:spcPts val="2900"/>
              </a:spcBef>
              <a:tabLst>
                <a:tab pos="177800" algn="l"/>
                <a:tab pos="355600" algn="l"/>
              </a:tabLst>
              <a:defRPr sz="2600">
                <a:latin typeface="Arial"/>
                <a:ea typeface="Arial"/>
                <a:cs typeface="Arial"/>
                <a:sym typeface="Arial"/>
              </a:defRPr>
            </a:pPr>
            <a:r>
              <a:rPr>
                <a:solidFill>
                  <a:srgbClr val="04AFAF"/>
                </a:solidFill>
              </a:rPr>
              <a:t>In Chapter 29 </a:t>
            </a:r>
            <a:r>
              <a:rPr b="1" i="1">
                <a:solidFill>
                  <a:srgbClr val="04AFAF"/>
                </a:solidFill>
              </a:rPr>
              <a:t>Leo</a:t>
            </a:r>
            <a:r>
              <a:rPr>
                <a:solidFill>
                  <a:srgbClr val="04AFAF"/>
                </a:solidFill>
              </a:rPr>
              <a:t> refers to the timeout device as a way of renting brains, an enslavement mechanism that violates the rights of employees,</a:t>
            </a:r>
            <a:r>
              <a:t> thus permitting to deepen in some of the issues discussed under Question 3.D.</a:t>
            </a:r>
            <a:endParaRPr u="sng"/>
          </a:p>
          <a:p>
            <a:pPr defTabSz="457200">
              <a:lnSpc>
                <a:spcPct val="120000"/>
              </a:lnSpc>
              <a:spcBef>
                <a:spcPts val="4000"/>
              </a:spcBef>
              <a:tabLst>
                <a:tab pos="177800" algn="l"/>
                <a:tab pos="355600" algn="l"/>
              </a:tabLst>
              <a:defRPr sz="2600">
                <a:latin typeface="Arial"/>
                <a:ea typeface="Arial"/>
                <a:cs typeface="Arial"/>
                <a:sym typeface="Arial"/>
              </a:defRPr>
            </a:pPr>
            <a:r>
              <a:rPr>
                <a:solidFill>
                  <a:srgbClr val="04AFAF"/>
                </a:solidFill>
              </a:rPr>
              <a:t>In Chapter 30, </a:t>
            </a:r>
            <a:r>
              <a:rPr b="1" i="1">
                <a:solidFill>
                  <a:srgbClr val="04AFAF"/>
                </a:solidFill>
              </a:rPr>
              <a:t>Leo</a:t>
            </a:r>
            <a:r>
              <a:rPr>
                <a:solidFill>
                  <a:srgbClr val="04AFAF"/>
                </a:solidFill>
              </a:rPr>
              <a:t> worries that </a:t>
            </a:r>
            <a:r>
              <a:rPr b="1" i="1">
                <a:solidFill>
                  <a:srgbClr val="04AFAF"/>
                </a:solidFill>
              </a:rPr>
              <a:t>Dr. Craft</a:t>
            </a:r>
            <a:r>
              <a:rPr>
                <a:solidFill>
                  <a:srgbClr val="04AFAF"/>
                </a:solidFill>
              </a:rPr>
              <a:t>’s organs may have lost the capacity to absorb strong emotions, implying that emotions have disappeared due to the lifestyle prevailing in their robotized society.</a:t>
            </a:r>
            <a:r>
              <a:t> This may lead to revisiting the trade-off discussed in Section 5 that our close interaction with robots may widen some of our capabilities, but at the risk of making us emotionally weak.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asted-image.png"/>
          <p:cNvPicPr>
            <a:picLocks noChangeAspect="1"/>
          </p:cNvPicPr>
          <p:nvPr/>
        </p:nvPicPr>
        <p:blipFill>
          <a:blip r:embed="rId2" cstate="print">
            <a:extLst/>
          </a:blip>
          <a:stretch>
            <a:fillRect/>
          </a:stretch>
        </p:blipFill>
        <p:spPr>
          <a:xfrm>
            <a:off x="12009578" y="8822587"/>
            <a:ext cx="990038" cy="963037"/>
          </a:xfrm>
          <a:prstGeom prst="rect">
            <a:avLst/>
          </a:prstGeom>
          <a:ln w="12700">
            <a:miter lim="400000"/>
          </a:ln>
        </p:spPr>
      </p:pic>
      <p:sp>
        <p:nvSpPr>
          <p:cNvPr id="444" name="Shape 444"/>
          <p:cNvSpPr/>
          <p:nvPr/>
        </p:nvSpPr>
        <p:spPr>
          <a:xfrm>
            <a:off x="1651000" y="4217672"/>
            <a:ext cx="7012028" cy="4769243"/>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1500"/>
              </a:spcBef>
              <a:defRPr>
                <a:latin typeface="Arial"/>
                <a:ea typeface="Arial"/>
                <a:cs typeface="Arial"/>
                <a:sym typeface="Arial"/>
              </a:defRPr>
            </a:pPr>
            <a:r>
              <a:t>0. Overview and background</a:t>
            </a:r>
          </a:p>
          <a:p>
            <a:pPr marL="374315" indent="-374315" defTabSz="1376978">
              <a:lnSpc>
                <a:spcPct val="120000"/>
              </a:lnSpc>
              <a:spcBef>
                <a:spcPts val="1500"/>
              </a:spcBef>
              <a:buSzPct val="100000"/>
              <a:buAutoNum type="arabicPeriod"/>
              <a:defRPr>
                <a:latin typeface="Arial"/>
                <a:ea typeface="Arial"/>
                <a:cs typeface="Arial"/>
                <a:sym typeface="Arial"/>
              </a:defRPr>
            </a:pPr>
            <a:r>
              <a:t>Designing</a:t>
            </a:r>
            <a:r>
              <a:rPr b="1"/>
              <a:t> </a:t>
            </a:r>
            <a:r>
              <a:t>the “perfect” assistant</a:t>
            </a:r>
          </a:p>
          <a:p>
            <a:pPr marL="374315" indent="-374315" defTabSz="1376978">
              <a:lnSpc>
                <a:spcPct val="120000"/>
              </a:lnSpc>
              <a:spcBef>
                <a:spcPts val="1500"/>
              </a:spcBef>
              <a:buSzPct val="100000"/>
              <a:buAutoNum type="arabicPeriod"/>
              <a:defRPr>
                <a:latin typeface="Arial"/>
                <a:ea typeface="Arial"/>
                <a:cs typeface="Arial"/>
                <a:sym typeface="Arial"/>
              </a:defRPr>
            </a:pPr>
            <a:r>
              <a:t>Robot appearance and emotion</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the workplace</a:t>
            </a:r>
          </a:p>
          <a:p>
            <a:pPr marL="374315" indent="-374315" defTabSz="1376978">
              <a:lnSpc>
                <a:spcPct val="120000"/>
              </a:lnSpc>
              <a:spcBef>
                <a:spcPts val="1500"/>
              </a:spcBef>
              <a:buSzPct val="100000"/>
              <a:buAutoNum type="arabicPeriod"/>
              <a:defRPr>
                <a:latin typeface="Arial"/>
                <a:ea typeface="Arial"/>
                <a:cs typeface="Arial"/>
                <a:sym typeface="Arial"/>
              </a:defRPr>
            </a:pPr>
            <a:r>
              <a:t>Robots in education</a:t>
            </a:r>
          </a:p>
          <a:p>
            <a:pPr marL="374315" indent="-374315" defTabSz="1376978">
              <a:lnSpc>
                <a:spcPct val="120000"/>
              </a:lnSpc>
              <a:spcBef>
                <a:spcPts val="1500"/>
              </a:spcBef>
              <a:buSzPct val="100000"/>
              <a:buAutoNum type="arabicPeriod"/>
              <a:defRPr>
                <a:latin typeface="Arial"/>
                <a:ea typeface="Arial"/>
                <a:cs typeface="Arial"/>
                <a:sym typeface="Arial"/>
              </a:defRPr>
            </a:pPr>
            <a:r>
              <a:t>Human-robot interaction and human dignity</a:t>
            </a:r>
          </a:p>
          <a:p>
            <a:pPr marL="374315" indent="-374315" defTabSz="1376978">
              <a:lnSpc>
                <a:spcPct val="120000"/>
              </a:lnSpc>
              <a:spcBef>
                <a:spcPts val="1500"/>
              </a:spcBef>
              <a:buSzPct val="100000"/>
              <a:buAutoNum type="arabicPeriod"/>
              <a:defRPr>
                <a:latin typeface="Arial"/>
                <a:ea typeface="Arial"/>
                <a:cs typeface="Arial"/>
                <a:sym typeface="Arial"/>
              </a:defRPr>
            </a:pPr>
            <a:r>
              <a:t>Social responsibility and robot morality</a:t>
            </a:r>
          </a:p>
          <a:p>
            <a:pPr marL="374315" indent="-374315" defTabSz="1376978">
              <a:lnSpc>
                <a:spcPct val="120000"/>
              </a:lnSpc>
              <a:spcBef>
                <a:spcPts val="1500"/>
              </a:spcBef>
              <a:buSzPct val="100000"/>
              <a:buAutoNum type="arabicPeriod"/>
              <a:defRPr b="1">
                <a:latin typeface="Arial"/>
                <a:ea typeface="Arial"/>
                <a:cs typeface="Arial"/>
                <a:sym typeface="Arial"/>
              </a:defRPr>
            </a:pPr>
            <a:r>
              <a:t>Bibliography and initiatives to follow up</a:t>
            </a: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p:nvPr/>
        </p:nvSpPr>
        <p:spPr>
          <a:xfrm>
            <a:off x="471401" y="333178"/>
            <a:ext cx="12061998" cy="12564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7.1. Roboethics books complementing our focus on social robotics</a:t>
            </a:r>
          </a:p>
        </p:txBody>
      </p:sp>
      <p:sp>
        <p:nvSpPr>
          <p:cNvPr id="447" name="Shape 447"/>
          <p:cNvSpPr/>
          <p:nvPr/>
        </p:nvSpPr>
        <p:spPr>
          <a:xfrm>
            <a:off x="491977" y="2137290"/>
            <a:ext cx="12108397" cy="6613566"/>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defRPr sz="2600">
                <a:latin typeface="Arial"/>
                <a:ea typeface="Arial"/>
                <a:cs typeface="Arial"/>
                <a:sym typeface="Arial"/>
              </a:defRPr>
            </a:pPr>
            <a:r>
              <a:t>Medical robotics  </a:t>
            </a:r>
            <a:r>
              <a:rPr>
                <a:solidFill>
                  <a:srgbClr val="929292"/>
                </a:solidFill>
              </a:rPr>
              <a:t>[van Rysewyk and Pontier 2015; van Wynsberghe 2015]</a:t>
            </a:r>
          </a:p>
          <a:p>
            <a:pPr defTabSz="1376978">
              <a:lnSpc>
                <a:spcPct val="120000"/>
              </a:lnSpc>
              <a:defRPr sz="2600">
                <a:latin typeface="Arial"/>
                <a:ea typeface="Arial"/>
                <a:cs typeface="Arial"/>
                <a:sym typeface="Arial"/>
              </a:defRPr>
            </a:pPr>
            <a:r>
              <a:t>Military issues  </a:t>
            </a:r>
            <a:r>
              <a:rPr>
                <a:solidFill>
                  <a:srgbClr val="929292"/>
                </a:solidFill>
              </a:rPr>
              <a:t>[Arkin 2009; Singer 2009;</a:t>
            </a:r>
            <a:r>
              <a:rPr b="1">
                <a:solidFill>
                  <a:srgbClr val="929292"/>
                </a:solidFill>
              </a:rPr>
              <a:t> </a:t>
            </a:r>
            <a:r>
              <a:rPr>
                <a:solidFill>
                  <a:srgbClr val="929292"/>
                </a:solidFill>
              </a:rPr>
              <a:t>Krishnan 2009]</a:t>
            </a:r>
          </a:p>
          <a:p>
            <a:pPr defTabSz="1376978">
              <a:lnSpc>
                <a:spcPct val="120000"/>
              </a:lnSpc>
              <a:defRPr sz="2600">
                <a:latin typeface="Arial"/>
                <a:ea typeface="Arial"/>
                <a:cs typeface="Arial"/>
                <a:sym typeface="Arial"/>
              </a:defRPr>
            </a:pPr>
            <a:r>
              <a:t>Law  </a:t>
            </a:r>
            <a:r>
              <a:rPr>
                <a:solidFill>
                  <a:srgbClr val="929292"/>
                </a:solidFill>
              </a:rPr>
              <a:t>[Pagallo 2013; Calo </a:t>
            </a:r>
            <a:r>
              <a:rPr i="1">
                <a:solidFill>
                  <a:srgbClr val="929292"/>
                </a:solidFill>
              </a:rPr>
              <a:t>et al.</a:t>
            </a:r>
            <a:r>
              <a:rPr>
                <a:solidFill>
                  <a:srgbClr val="929292"/>
                </a:solidFill>
              </a:rPr>
              <a:t> 2016]</a:t>
            </a:r>
          </a:p>
          <a:p>
            <a:pPr defTabSz="1376978">
              <a:lnSpc>
                <a:spcPct val="120000"/>
              </a:lnSpc>
              <a:defRPr sz="2600">
                <a:latin typeface="Arial"/>
                <a:ea typeface="Arial"/>
                <a:cs typeface="Arial"/>
                <a:sym typeface="Arial"/>
              </a:defRPr>
            </a:pPr>
            <a:r>
              <a:t>Love and sex with robots  </a:t>
            </a:r>
            <a:r>
              <a:rPr>
                <a:solidFill>
                  <a:srgbClr val="929292"/>
                </a:solidFill>
              </a:rPr>
              <a:t>[Levy 2009]</a:t>
            </a:r>
          </a:p>
          <a:p>
            <a:pPr defTabSz="1376978">
              <a:lnSpc>
                <a:spcPct val="120000"/>
              </a:lnSpc>
              <a:defRPr sz="2600">
                <a:latin typeface="Arial"/>
                <a:ea typeface="Arial"/>
                <a:cs typeface="Arial"/>
                <a:sym typeface="Arial"/>
              </a:defRPr>
            </a:pPr>
            <a:r>
              <a:t>Covering all these topics in 22 essays by 27 contributors </a:t>
            </a:r>
            <a:r>
              <a:rPr>
                <a:solidFill>
                  <a:srgbClr val="929292"/>
                </a:solidFill>
              </a:rPr>
              <a:t> [Lin </a:t>
            </a:r>
            <a:r>
              <a:rPr i="1">
                <a:solidFill>
                  <a:srgbClr val="929292"/>
                </a:solidFill>
              </a:rPr>
              <a:t>et al.</a:t>
            </a:r>
            <a:r>
              <a:rPr>
                <a:solidFill>
                  <a:srgbClr val="929292"/>
                </a:solidFill>
              </a:rPr>
              <a:t> 2011]</a:t>
            </a:r>
          </a:p>
          <a:p>
            <a:pPr defTabSz="1376978">
              <a:lnSpc>
                <a:spcPct val="120000"/>
              </a:lnSpc>
              <a:defRPr sz="2600">
                <a:latin typeface="Arial"/>
                <a:ea typeface="Arial"/>
                <a:cs typeface="Arial"/>
                <a:sym typeface="Arial"/>
              </a:defRPr>
            </a:pPr>
            <a:endParaRPr>
              <a:solidFill>
                <a:srgbClr val="929292"/>
              </a:solidFill>
            </a:endParaRPr>
          </a:p>
          <a:p>
            <a:pPr defTabSz="1376978">
              <a:lnSpc>
                <a:spcPct val="120000"/>
              </a:lnSpc>
              <a:defRPr sz="2600">
                <a:latin typeface="Arial"/>
                <a:ea typeface="Arial"/>
                <a:cs typeface="Arial"/>
                <a:sym typeface="Arial"/>
              </a:defRPr>
            </a:pPr>
            <a:r>
              <a:t>Philosophical orientation  </a:t>
            </a:r>
            <a:r>
              <a:rPr>
                <a:solidFill>
                  <a:srgbClr val="929292"/>
                </a:solidFill>
              </a:rPr>
              <a:t>[Wallach and Allen 2008; Anderson and Anderson 2011; Gunkel 2012; Dekker and Gutmann 2012; Wallach and Asaro 2016]</a:t>
            </a:r>
          </a:p>
          <a:p>
            <a:pPr defTabSz="1376978">
              <a:lnSpc>
                <a:spcPct val="120000"/>
              </a:lnSpc>
              <a:defRPr sz="2600">
                <a:latin typeface="Arial"/>
                <a:ea typeface="Arial"/>
                <a:cs typeface="Arial"/>
                <a:sym typeface="Arial"/>
              </a:defRPr>
            </a:pPr>
            <a:r>
              <a:t>Aim to develop a </a:t>
            </a:r>
            <a:r>
              <a:rPr u="sng"/>
              <a:t>code of ethics for machines</a:t>
            </a:r>
            <a:r>
              <a:t>, thus dealing with speculative issues such as endowing robots with consciousness and morality.</a:t>
            </a:r>
          </a:p>
          <a:p>
            <a:pPr defTabSz="1376978">
              <a:lnSpc>
                <a:spcPct val="120000"/>
              </a:lnSpc>
              <a:defRPr sz="2600">
                <a:latin typeface="Arial"/>
                <a:ea typeface="Arial"/>
                <a:cs typeface="Arial"/>
                <a:sym typeface="Arial"/>
              </a:defRPr>
            </a:pPr>
            <a:endParaRPr/>
          </a:p>
          <a:p>
            <a:pPr defTabSz="1376978">
              <a:lnSpc>
                <a:spcPct val="120000"/>
              </a:lnSpc>
              <a:defRPr sz="2600">
                <a:latin typeface="Arial"/>
                <a:ea typeface="Arial"/>
                <a:cs typeface="Arial"/>
                <a:sym typeface="Arial"/>
              </a:defRPr>
            </a:pPr>
            <a:r>
              <a:t>Technological orientation  </a:t>
            </a:r>
            <a:r>
              <a:rPr>
                <a:solidFill>
                  <a:srgbClr val="929292"/>
                </a:solidFill>
              </a:rPr>
              <a:t>[Capurro and Nagenborg 2009;</a:t>
            </a:r>
            <a:r>
              <a:rPr b="1" i="1">
                <a:solidFill>
                  <a:srgbClr val="929292"/>
                </a:solidFill>
              </a:rPr>
              <a:t> </a:t>
            </a:r>
            <a:r>
              <a:rPr>
                <a:solidFill>
                  <a:srgbClr val="929292"/>
                </a:solidFill>
              </a:rPr>
              <a:t>Tzafestas 2015]</a:t>
            </a:r>
          </a:p>
          <a:p>
            <a:pPr defTabSz="1376978">
              <a:lnSpc>
                <a:spcPct val="120000"/>
              </a:lnSpc>
              <a:defRPr sz="2600">
                <a:latin typeface="Arial"/>
                <a:ea typeface="Arial"/>
                <a:cs typeface="Arial"/>
                <a:sym typeface="Arial"/>
              </a:defRPr>
            </a:pPr>
            <a:endParaRPr>
              <a:solidFill>
                <a:srgbClr val="929292"/>
              </a:solidFill>
            </a:endParaRPr>
          </a:p>
          <a:p>
            <a:pPr defTabSz="1376978">
              <a:lnSpc>
                <a:spcPct val="120000"/>
              </a:lnSpc>
              <a:defRPr sz="2600">
                <a:latin typeface="Arial"/>
                <a:ea typeface="Arial"/>
                <a:cs typeface="Arial"/>
                <a:sym typeface="Arial"/>
              </a:defRPr>
            </a:pPr>
            <a:r>
              <a:t>Recourse to science-fiction stories for illustration </a:t>
            </a:r>
            <a:r>
              <a:rPr>
                <a:solidFill>
                  <a:srgbClr val="929292"/>
                </a:solidFill>
              </a:rPr>
              <a:t> [Nourbakhsh 2013]</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4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4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44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44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44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47">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447">
                                            <p:txEl>
                                              <p:pRg st="7" end="7"/>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 nodeType="afterEffect">
                                  <p:stCondLst>
                                    <p:cond delay="0"/>
                                  </p:stCondLst>
                                  <p:iterate>
                                    <p:tmAbs val="0"/>
                                  </p:iterate>
                                  <p:childTnLst>
                                    <p:set>
                                      <p:cBhvr>
                                        <p:cTn id="34" fill="hold"/>
                                        <p:tgtEl>
                                          <p:spTgt spid="44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447">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p:tmAbs val="0"/>
                                  </p:iterate>
                                  <p:childTnLst>
                                    <p:set>
                                      <p:cBhvr>
                                        <p:cTn id="41" fill="hold"/>
                                        <p:tgtEl>
                                          <p:spTgt spid="447">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 nodeType="clickEffect">
                                  <p:stCondLst>
                                    <p:cond delay="0"/>
                                  </p:stCondLst>
                                  <p:iterate>
                                    <p:tmAbs val="0"/>
                                  </p:iterate>
                                  <p:childTnLst>
                                    <p:set>
                                      <p:cBhvr>
                                        <p:cTn id="45" fill="hold"/>
                                        <p:tgtEl>
                                          <p:spTgt spid="4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1" build="p" bldLvl="5"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491977" y="2131510"/>
            <a:ext cx="11877772" cy="5736127"/>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defTabSz="1376978">
              <a:lnSpc>
                <a:spcPct val="120000"/>
              </a:lnSpc>
              <a:spcBef>
                <a:spcPts val="600"/>
              </a:spcBef>
              <a:defRPr sz="2600">
                <a:latin typeface="Arial"/>
                <a:ea typeface="Arial"/>
                <a:cs typeface="Arial"/>
                <a:sym typeface="Arial"/>
              </a:defRPr>
            </a:pPr>
            <a:r>
              <a:t>The study of the ethical implications of social robotics calls for the collaboration between researchers in robotics and the humanities.</a:t>
            </a:r>
          </a:p>
          <a:p>
            <a:pPr defTabSz="1376978">
              <a:lnSpc>
                <a:spcPct val="120000"/>
              </a:lnSpc>
              <a:spcBef>
                <a:spcPts val="600"/>
              </a:spcBef>
              <a:defRPr sz="2600">
                <a:latin typeface="Arial"/>
                <a:ea typeface="Arial"/>
                <a:cs typeface="Arial"/>
                <a:sym typeface="Arial"/>
              </a:defRPr>
            </a:pPr>
            <a:endParaRPr/>
          </a:p>
          <a:p>
            <a:pPr defTabSz="1376978">
              <a:lnSpc>
                <a:spcPct val="120000"/>
              </a:lnSpc>
              <a:spcBef>
                <a:spcPts val="600"/>
              </a:spcBef>
              <a:defRPr sz="2600">
                <a:latin typeface="Arial"/>
                <a:ea typeface="Arial"/>
                <a:cs typeface="Arial"/>
                <a:sym typeface="Arial"/>
              </a:defRPr>
            </a:pPr>
            <a:r>
              <a:t>Many </a:t>
            </a:r>
            <a:r>
              <a:rPr u="sng"/>
              <a:t>joint initiatives</a:t>
            </a:r>
            <a:r>
              <a:t> have emerged:</a:t>
            </a:r>
          </a:p>
          <a:p>
            <a:pPr marL="280736" indent="-280736" defTabSz="1376978">
              <a:lnSpc>
                <a:spcPct val="120000"/>
              </a:lnSpc>
              <a:spcBef>
                <a:spcPts val="600"/>
              </a:spcBef>
              <a:buSzPct val="100000"/>
              <a:buChar char="•"/>
              <a:defRPr sz="2600">
                <a:latin typeface="Arial"/>
                <a:ea typeface="Arial"/>
                <a:cs typeface="Arial"/>
                <a:sym typeface="Arial"/>
              </a:defRPr>
            </a:pPr>
            <a:r>
              <a:t>organization of regular workshops and seminars </a:t>
            </a:r>
            <a:r>
              <a:rPr>
                <a:solidFill>
                  <a:srgbClr val="929292"/>
                </a:solidFill>
              </a:rPr>
              <a:t>[ICRA Forum 2013]</a:t>
            </a:r>
          </a:p>
          <a:p>
            <a:pPr marL="280736" indent="-280736" defTabSz="1376978">
              <a:lnSpc>
                <a:spcPct val="120000"/>
              </a:lnSpc>
              <a:spcBef>
                <a:spcPts val="600"/>
              </a:spcBef>
              <a:buSzPct val="100000"/>
              <a:buChar char="•"/>
              <a:defRPr sz="2600">
                <a:latin typeface="Arial"/>
                <a:ea typeface="Arial"/>
                <a:cs typeface="Arial"/>
                <a:sym typeface="Arial"/>
              </a:defRPr>
            </a:pPr>
            <a:r>
              <a:t>publication of special issues in scientific journals </a:t>
            </a:r>
            <a:r>
              <a:rPr>
                <a:solidFill>
                  <a:srgbClr val="929292"/>
                </a:solidFill>
              </a:rPr>
              <a:t>[Veruggio </a:t>
            </a:r>
            <a:r>
              <a:rPr i="1">
                <a:solidFill>
                  <a:srgbClr val="929292"/>
                </a:solidFill>
              </a:rPr>
              <a:t>et al.</a:t>
            </a:r>
            <a:r>
              <a:rPr>
                <a:solidFill>
                  <a:srgbClr val="929292"/>
                </a:solidFill>
              </a:rPr>
              <a:t> 2011]</a:t>
            </a:r>
          </a:p>
          <a:p>
            <a:pPr marL="280736" indent="-280736" defTabSz="1376978">
              <a:lnSpc>
                <a:spcPct val="120000"/>
              </a:lnSpc>
              <a:spcBef>
                <a:spcPts val="600"/>
              </a:spcBef>
              <a:buSzPct val="100000"/>
              <a:buChar char="•"/>
              <a:defRPr sz="2600">
                <a:latin typeface="Arial"/>
                <a:ea typeface="Arial"/>
                <a:cs typeface="Arial"/>
                <a:sym typeface="Arial"/>
              </a:defRPr>
            </a:pPr>
            <a:r>
              <a:t>launching of research projects </a:t>
            </a:r>
            <a:r>
              <a:rPr>
                <a:solidFill>
                  <a:srgbClr val="929292"/>
                </a:solidFill>
              </a:rPr>
              <a:t>[euRobotics 2012; RoboLaw 2014]</a:t>
            </a:r>
            <a:r>
              <a:t> </a:t>
            </a:r>
          </a:p>
          <a:p>
            <a:pPr marL="280736" indent="-280736" defTabSz="1376978">
              <a:lnSpc>
                <a:spcPct val="120000"/>
              </a:lnSpc>
              <a:spcBef>
                <a:spcPts val="600"/>
              </a:spcBef>
              <a:buSzPct val="100000"/>
              <a:buChar char="•"/>
              <a:defRPr sz="2600">
                <a:latin typeface="Arial"/>
                <a:ea typeface="Arial"/>
                <a:cs typeface="Arial"/>
                <a:sym typeface="Arial"/>
              </a:defRPr>
            </a:pPr>
            <a:r>
              <a:t>open discussion forums </a:t>
            </a:r>
            <a:r>
              <a:rPr>
                <a:solidFill>
                  <a:srgbClr val="929292"/>
                </a:solidFill>
              </a:rPr>
              <a:t>[Open Roboethics Institute, Moon </a:t>
            </a:r>
            <a:r>
              <a:rPr i="1">
                <a:solidFill>
                  <a:srgbClr val="929292"/>
                </a:solidFill>
              </a:rPr>
              <a:t>et al.</a:t>
            </a:r>
            <a:r>
              <a:rPr>
                <a:solidFill>
                  <a:srgbClr val="929292"/>
                </a:solidFill>
              </a:rPr>
              <a:t> 2012; Tomorrow Project Series, Center for Science and the Imagination, ASU]</a:t>
            </a:r>
          </a:p>
          <a:p>
            <a:pPr marL="280736" indent="-280736" defTabSz="1376978">
              <a:lnSpc>
                <a:spcPct val="120000"/>
              </a:lnSpc>
              <a:spcBef>
                <a:spcPts val="600"/>
              </a:spcBef>
              <a:buSzPct val="100000"/>
              <a:buChar char="•"/>
              <a:defRPr sz="2600">
                <a:latin typeface="Arial"/>
                <a:ea typeface="Arial"/>
                <a:cs typeface="Arial"/>
                <a:sym typeface="Arial"/>
              </a:defRPr>
            </a:pPr>
            <a:r>
              <a:t>development of ethical codes in robotics and intelligent systems </a:t>
            </a:r>
            <a:r>
              <a:rPr>
                <a:solidFill>
                  <a:srgbClr val="929292"/>
                </a:solidFill>
              </a:rPr>
              <a:t>[IEEE Standards Association; British Standards Institution]</a:t>
            </a:r>
          </a:p>
        </p:txBody>
      </p:sp>
      <p:sp>
        <p:nvSpPr>
          <p:cNvPr id="450" name="Shape 450"/>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7.2. Robotics meets the Humanities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4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449">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449">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449">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449">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449">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4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build="p" bldLvl="5"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7.2. Robotics meets the Humanities</a:t>
            </a:r>
          </a:p>
        </p:txBody>
      </p:sp>
      <p:sp>
        <p:nvSpPr>
          <p:cNvPr id="453" name="Shape 453"/>
          <p:cNvSpPr/>
          <p:nvPr/>
        </p:nvSpPr>
        <p:spPr>
          <a:xfrm>
            <a:off x="8239153" y="1717702"/>
            <a:ext cx="4611138" cy="260927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R="331470" defTabSz="457200">
              <a:defRPr>
                <a:latin typeface="Arial"/>
                <a:ea typeface="Arial"/>
                <a:cs typeface="Arial"/>
                <a:sym typeface="Arial"/>
              </a:defRPr>
            </a:pPr>
            <a:r>
              <a:t>The </a:t>
            </a:r>
            <a:r>
              <a:rPr>
                <a:solidFill>
                  <a:srgbClr val="929292"/>
                </a:solidFill>
              </a:rPr>
              <a:t>Open Roboethics Institute</a:t>
            </a:r>
            <a:r>
              <a:rPr>
                <a:solidFill>
                  <a:srgbClr val="D82679"/>
                </a:solidFill>
              </a:rPr>
              <a:t> </a:t>
            </a:r>
            <a:r>
              <a:t>is a web space where policy makers, engineers, designers, users and other stakeholders of the technology can freely share and access </a:t>
            </a:r>
            <a:r>
              <a:rPr b="1"/>
              <a:t>roboethics-related contents</a:t>
            </a:r>
            <a:r>
              <a:t>.</a:t>
            </a:r>
          </a:p>
        </p:txBody>
      </p:sp>
      <p:pic>
        <p:nvPicPr>
          <p:cNvPr id="454" name="Captura de pantalla 2017-11-05 a les 13.02.26.png"/>
          <p:cNvPicPr>
            <a:picLocks noChangeAspect="1"/>
          </p:cNvPicPr>
          <p:nvPr/>
        </p:nvPicPr>
        <p:blipFill>
          <a:blip r:embed="rId2" cstate="print">
            <a:extLst/>
          </a:blip>
          <a:stretch>
            <a:fillRect/>
          </a:stretch>
        </p:blipFill>
        <p:spPr>
          <a:xfrm>
            <a:off x="494506" y="1891175"/>
            <a:ext cx="7479632" cy="2361203"/>
          </a:xfrm>
          <a:prstGeom prst="rect">
            <a:avLst/>
          </a:prstGeom>
          <a:ln w="12700">
            <a:miter lim="400000"/>
          </a:ln>
        </p:spPr>
      </p:pic>
      <p:pic>
        <p:nvPicPr>
          <p:cNvPr id="455" name="EB87x900y900.jpg" descr="EB87x900y900"/>
          <p:cNvPicPr>
            <a:picLocks noChangeAspect="1"/>
          </p:cNvPicPr>
          <p:nvPr/>
        </p:nvPicPr>
        <p:blipFill>
          <a:blip r:embed="rId3" cstate="print">
            <a:extLst/>
          </a:blip>
          <a:stretch>
            <a:fillRect/>
          </a:stretch>
        </p:blipFill>
        <p:spPr>
          <a:xfrm>
            <a:off x="513042" y="4744361"/>
            <a:ext cx="2776250" cy="3839495"/>
          </a:xfrm>
          <a:prstGeom prst="rect">
            <a:avLst/>
          </a:prstGeom>
          <a:ln w="12700">
            <a:miter lim="400000"/>
          </a:ln>
        </p:spPr>
      </p:pic>
      <p:pic>
        <p:nvPicPr>
          <p:cNvPr id="456" name="pasted-image.png"/>
          <p:cNvPicPr>
            <a:picLocks noChangeAspect="1"/>
          </p:cNvPicPr>
          <p:nvPr/>
        </p:nvPicPr>
        <p:blipFill>
          <a:blip r:embed="rId4" cstate="print">
            <a:extLst/>
          </a:blip>
          <a:stretch>
            <a:fillRect/>
          </a:stretch>
        </p:blipFill>
        <p:spPr>
          <a:xfrm>
            <a:off x="3572933" y="4730316"/>
            <a:ext cx="3008121" cy="3867584"/>
          </a:xfrm>
          <a:prstGeom prst="rect">
            <a:avLst/>
          </a:prstGeom>
          <a:ln w="12700">
            <a:miter lim="400000"/>
          </a:ln>
        </p:spPr>
      </p:pic>
      <p:pic>
        <p:nvPicPr>
          <p:cNvPr id="457" name="Captura de pantalla 2018-04-15 a les 11.24.08.png"/>
          <p:cNvPicPr>
            <a:picLocks noChangeAspect="1"/>
          </p:cNvPicPr>
          <p:nvPr/>
        </p:nvPicPr>
        <p:blipFill>
          <a:blip r:embed="rId5" cstate="print">
            <a:extLst/>
          </a:blip>
          <a:srcRect t="5318" r="12706"/>
          <a:stretch>
            <a:fillRect/>
          </a:stretch>
        </p:blipFill>
        <p:spPr>
          <a:xfrm>
            <a:off x="6826594" y="5430599"/>
            <a:ext cx="5916582" cy="251176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5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45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45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1" animBg="1" advAuto="0"/>
      <p:bldP spid="454" grpId="2" animBg="1" advAuto="0"/>
      <p:bldP spid="455" grpId="3" animBg="1" advAuto="0"/>
      <p:bldP spid="456" grpId="4" animBg="1" advAuto="0"/>
      <p:bldP spid="457" grpId="5"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Captura de pantalla 2017-11-05 a les 12.24.29.png"/>
          <p:cNvPicPr>
            <a:picLocks noChangeAspect="1"/>
          </p:cNvPicPr>
          <p:nvPr/>
        </p:nvPicPr>
        <p:blipFill>
          <a:blip r:embed="rId2" cstate="print">
            <a:extLst/>
          </a:blip>
          <a:stretch>
            <a:fillRect/>
          </a:stretch>
        </p:blipFill>
        <p:spPr>
          <a:xfrm>
            <a:off x="495300" y="6242567"/>
            <a:ext cx="5826054" cy="2079812"/>
          </a:xfrm>
          <a:prstGeom prst="rect">
            <a:avLst/>
          </a:prstGeom>
          <a:ln w="12700">
            <a:miter lim="400000"/>
          </a:ln>
        </p:spPr>
      </p:pic>
      <p:sp>
        <p:nvSpPr>
          <p:cNvPr id="460" name="Shape 460"/>
          <p:cNvSpPr/>
          <p:nvPr/>
        </p:nvSpPr>
        <p:spPr>
          <a:xfrm>
            <a:off x="6724424" y="1789176"/>
            <a:ext cx="6124956" cy="906646"/>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R="331470" defTabSz="457200">
              <a:defRPr sz="2600">
                <a:latin typeface="Arial"/>
                <a:ea typeface="Arial"/>
                <a:cs typeface="Arial"/>
                <a:sym typeface="Arial"/>
              </a:defRPr>
            </a:pPr>
            <a:r>
              <a:t>2016-18: </a:t>
            </a:r>
            <a:r>
              <a:rPr>
                <a:solidFill>
                  <a:srgbClr val="929292"/>
                </a:solidFill>
              </a:rPr>
              <a:t>IEEE Standards Association</a:t>
            </a:r>
            <a:r>
              <a:t> opened a draft to public discussion:</a:t>
            </a:r>
          </a:p>
        </p:txBody>
      </p:sp>
      <p:pic>
        <p:nvPicPr>
          <p:cNvPr id="461" name="Captura de pantalla 2017-11-05 a les 12.28.11.png"/>
          <p:cNvPicPr>
            <a:picLocks noChangeAspect="1"/>
          </p:cNvPicPr>
          <p:nvPr/>
        </p:nvPicPr>
        <p:blipFill>
          <a:blip r:embed="rId3" cstate="print">
            <a:extLst/>
          </a:blip>
          <a:stretch>
            <a:fillRect/>
          </a:stretch>
        </p:blipFill>
        <p:spPr>
          <a:xfrm>
            <a:off x="8385871" y="2735634"/>
            <a:ext cx="2802062" cy="3643883"/>
          </a:xfrm>
          <a:prstGeom prst="rect">
            <a:avLst/>
          </a:prstGeom>
          <a:ln w="12700">
            <a:miter lim="400000"/>
          </a:ln>
        </p:spPr>
      </p:pic>
      <p:pic>
        <p:nvPicPr>
          <p:cNvPr id="462" name="Captura de pantalla 2017-11-05 a les 12.34.32.png"/>
          <p:cNvPicPr>
            <a:picLocks noChangeAspect="1"/>
          </p:cNvPicPr>
          <p:nvPr/>
        </p:nvPicPr>
        <p:blipFill>
          <a:blip r:embed="rId4" cstate="print">
            <a:extLst/>
          </a:blip>
          <a:stretch>
            <a:fillRect/>
          </a:stretch>
        </p:blipFill>
        <p:spPr>
          <a:xfrm>
            <a:off x="496027" y="1654776"/>
            <a:ext cx="5824600" cy="2223131"/>
          </a:xfrm>
          <a:prstGeom prst="rect">
            <a:avLst/>
          </a:prstGeom>
          <a:ln w="12700">
            <a:miter lim="400000"/>
          </a:ln>
        </p:spPr>
      </p:pic>
      <p:sp>
        <p:nvSpPr>
          <p:cNvPr id="463" name="Shape 463"/>
          <p:cNvSpPr/>
          <p:nvPr/>
        </p:nvSpPr>
        <p:spPr>
          <a:xfrm>
            <a:off x="6724424" y="6668330"/>
            <a:ext cx="6341848" cy="2087747"/>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R="331470" defTabSz="457200">
              <a:defRPr sz="2600">
                <a:latin typeface="Arial"/>
                <a:ea typeface="Arial"/>
                <a:cs typeface="Arial"/>
                <a:sym typeface="Arial"/>
              </a:defRPr>
            </a:pPr>
            <a:r>
              <a:t>2016: The </a:t>
            </a:r>
            <a:r>
              <a:rPr>
                <a:solidFill>
                  <a:srgbClr val="929292"/>
                </a:solidFill>
              </a:rPr>
              <a:t>British Standards Institution</a:t>
            </a:r>
            <a:r>
              <a:t> published the standard “BS 8611: Robots and robotic devices — Guide to the ethical design and application of robots and robotic systems”</a:t>
            </a:r>
          </a:p>
        </p:txBody>
      </p:sp>
      <p:sp>
        <p:nvSpPr>
          <p:cNvPr id="464" name="Shape 464"/>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7.2. Roboethics standards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6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4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45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4" animBg="1" advAuto="0"/>
      <p:bldP spid="460" grpId="1" animBg="1" advAuto="0"/>
      <p:bldP spid="461" grpId="3" animBg="1" advAuto="0"/>
      <p:bldP spid="462" grpId="2" animBg="1" advAuto="0"/>
      <p:bldP spid="463" grpId="5"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3859416" y="1965498"/>
            <a:ext cx="8985412" cy="621441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R="331470" defTabSz="457200">
              <a:defRPr sz="2800">
                <a:latin typeface="Arial"/>
                <a:ea typeface="Arial"/>
                <a:cs typeface="Arial"/>
                <a:sym typeface="Arial"/>
              </a:defRPr>
            </a:pPr>
            <a:r>
              <a:t>February 2017: The </a:t>
            </a:r>
            <a:r>
              <a:rPr>
                <a:solidFill>
                  <a:srgbClr val="929292"/>
                </a:solidFill>
              </a:rPr>
              <a:t>European Parliament</a:t>
            </a:r>
            <a:r>
              <a:t>’s Plenary Session adopted the JURI report on </a:t>
            </a:r>
          </a:p>
          <a:p>
            <a:pPr marR="331470" defTabSz="457200">
              <a:spcBef>
                <a:spcPts val="2400"/>
              </a:spcBef>
              <a:defRPr sz="2800">
                <a:latin typeface="Arial"/>
                <a:ea typeface="Arial"/>
                <a:cs typeface="Arial"/>
                <a:sym typeface="Arial"/>
              </a:defRPr>
            </a:pPr>
            <a:r>
              <a:rPr b="1"/>
              <a:t>Civil law rules on robotics (2015/2103(INL))</a:t>
            </a:r>
          </a:p>
          <a:p>
            <a:pPr marL="240631" marR="331470" indent="-240631" defTabSz="457200">
              <a:spcBef>
                <a:spcPts val="1200"/>
              </a:spcBef>
              <a:buSzPct val="100000"/>
              <a:buChar char="•"/>
              <a:defRPr>
                <a:latin typeface="Arial"/>
                <a:ea typeface="Arial"/>
                <a:cs typeface="Arial"/>
                <a:sym typeface="Arial"/>
              </a:defRPr>
            </a:pPr>
            <a:r>
              <a:rPr b="1"/>
              <a:t>RoboLaw project</a:t>
            </a:r>
            <a:r>
              <a:t> “Regulating Emerging Robotic Technologies in Europe: Robotics facing Law and Ethics”: deliverable D6.2 - Guidelines on Regulating Robotics (2014) </a:t>
            </a:r>
          </a:p>
          <a:p>
            <a:pPr marL="240631" marR="331470" indent="-240631" defTabSz="457200">
              <a:spcBef>
                <a:spcPts val="1200"/>
              </a:spcBef>
              <a:buSzPct val="100000"/>
              <a:buChar char="•"/>
              <a:defRPr>
                <a:latin typeface="Arial"/>
                <a:ea typeface="Arial"/>
                <a:cs typeface="Arial"/>
                <a:sym typeface="Arial"/>
              </a:defRPr>
            </a:pPr>
            <a:r>
              <a:rPr b="1"/>
              <a:t>euRobotics project </a:t>
            </a:r>
            <a:r>
              <a:t>“The European Robotics Coordination Action”: deliverable D3.2.1- Ethical Legal and Societal issues in Robotics (2012)</a:t>
            </a:r>
          </a:p>
          <a:p>
            <a:pPr marR="331470" defTabSz="457200">
              <a:defRPr u="sng">
                <a:solidFill>
                  <a:srgbClr val="0433FF"/>
                </a:solidFill>
                <a:latin typeface="Arial"/>
                <a:ea typeface="Arial"/>
                <a:cs typeface="Arial"/>
                <a:sym typeface="Arial"/>
              </a:defRPr>
            </a:pPr>
            <a:endParaRPr/>
          </a:p>
          <a:p>
            <a:pPr marR="331470" defTabSz="457200">
              <a:defRPr u="sng">
                <a:solidFill>
                  <a:srgbClr val="0433FF"/>
                </a:solidFill>
                <a:latin typeface="Arial"/>
                <a:ea typeface="Arial"/>
                <a:cs typeface="Arial"/>
                <a:sym typeface="Arial"/>
              </a:defRPr>
            </a:pPr>
            <a:endParaRPr/>
          </a:p>
          <a:p>
            <a:pPr marR="331470" defTabSz="457200">
              <a:defRPr u="sng">
                <a:solidFill>
                  <a:srgbClr val="0433FF"/>
                </a:solidFill>
                <a:latin typeface="Arial"/>
                <a:ea typeface="Arial"/>
                <a:cs typeface="Arial"/>
                <a:sym typeface="Arial"/>
              </a:defRPr>
            </a:pPr>
            <a:endParaRPr/>
          </a:p>
          <a:p>
            <a:pPr marR="331470" defTabSz="457200">
              <a:defRPr sz="2800">
                <a:latin typeface="Arial"/>
                <a:ea typeface="Arial"/>
                <a:cs typeface="Arial"/>
                <a:sym typeface="Arial"/>
              </a:defRPr>
            </a:pPr>
            <a:r>
              <a:t>2012: </a:t>
            </a:r>
            <a:r>
              <a:rPr>
                <a:solidFill>
                  <a:srgbClr val="929292"/>
                </a:solidFill>
              </a:rPr>
              <a:t>South Korea</a:t>
            </a:r>
            <a:r>
              <a:t> report by their Robot Ethics Charter has three parts devoted to </a:t>
            </a:r>
            <a:r>
              <a:rPr b="1"/>
              <a:t>regulations for manufacturers, owners/users, and robots</a:t>
            </a:r>
          </a:p>
        </p:txBody>
      </p:sp>
      <p:pic>
        <p:nvPicPr>
          <p:cNvPr id="467" name="pasted-image.png"/>
          <p:cNvPicPr>
            <a:picLocks noChangeAspect="1"/>
          </p:cNvPicPr>
          <p:nvPr/>
        </p:nvPicPr>
        <p:blipFill>
          <a:blip r:embed="rId2" cstate="print">
            <a:extLst/>
          </a:blip>
          <a:stretch>
            <a:fillRect/>
          </a:stretch>
        </p:blipFill>
        <p:spPr>
          <a:xfrm>
            <a:off x="495299" y="1965498"/>
            <a:ext cx="2982419" cy="1568175"/>
          </a:xfrm>
          <a:prstGeom prst="rect">
            <a:avLst/>
          </a:prstGeom>
          <a:ln w="12700">
            <a:miter lim="400000"/>
          </a:ln>
        </p:spPr>
      </p:pic>
      <p:pic>
        <p:nvPicPr>
          <p:cNvPr id="468" name="Captura de pantalla 2017-11-05 a les 11.46.05.png"/>
          <p:cNvPicPr>
            <a:picLocks noChangeAspect="1"/>
          </p:cNvPicPr>
          <p:nvPr/>
        </p:nvPicPr>
        <p:blipFill>
          <a:blip r:embed="rId3" cstate="print">
            <a:extLst/>
          </a:blip>
          <a:stretch>
            <a:fillRect/>
          </a:stretch>
        </p:blipFill>
        <p:spPr>
          <a:xfrm>
            <a:off x="495299" y="6272538"/>
            <a:ext cx="2982419" cy="2296089"/>
          </a:xfrm>
          <a:prstGeom prst="rect">
            <a:avLst/>
          </a:prstGeom>
          <a:ln w="12700">
            <a:miter lim="400000"/>
          </a:ln>
        </p:spPr>
      </p:pic>
      <p:sp>
        <p:nvSpPr>
          <p:cNvPr id="469" name="Shape 469"/>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7.2. Roboethics regulations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66">
                                            <p:bg/>
                                          </p:spTgt>
                                        </p:tgtEl>
                                        <p:attrNameLst>
                                          <p:attrName>style.visibility</p:attrName>
                                        </p:attrNameLst>
                                      </p:cBhvr>
                                      <p:to>
                                        <p:strVal val="visible"/>
                                      </p:to>
                                    </p:set>
                                  </p:childTnLst>
                                </p:cTn>
                              </p:par>
                              <p:par>
                                <p:cTn id="10" presetID="1" presetClass="entr" presetSubtype="0" fill="hold" grpId="2" nodeType="withEffect">
                                  <p:stCondLst>
                                    <p:cond delay="0"/>
                                  </p:stCondLst>
                                  <p:iterate>
                                    <p:tmAbs val="0"/>
                                  </p:iterate>
                                  <p:childTnLst>
                                    <p:set>
                                      <p:cBhvr>
                                        <p:cTn id="11" fill="hold"/>
                                        <p:tgtEl>
                                          <p:spTgt spid="466">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2" nodeType="afterEffect">
                                  <p:stCondLst>
                                    <p:cond delay="0"/>
                                  </p:stCondLst>
                                  <p:iterate>
                                    <p:tmAbs val="0"/>
                                  </p:iterate>
                                  <p:childTnLst>
                                    <p:set>
                                      <p:cBhvr>
                                        <p:cTn id="14" fill="hold"/>
                                        <p:tgtEl>
                                          <p:spTgt spid="466">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2" nodeType="afterEffect">
                                  <p:stCondLst>
                                    <p:cond delay="0"/>
                                  </p:stCondLst>
                                  <p:iterate>
                                    <p:tmAbs val="0"/>
                                  </p:iterate>
                                  <p:childTnLst>
                                    <p:set>
                                      <p:cBhvr>
                                        <p:cTn id="17" fill="hold"/>
                                        <p:tgtEl>
                                          <p:spTgt spid="466">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iterate>
                                    <p:tmAbs val="0"/>
                                  </p:iterate>
                                  <p:childTnLst>
                                    <p:set>
                                      <p:cBhvr>
                                        <p:cTn id="20" fill="hold"/>
                                        <p:tgtEl>
                                          <p:spTgt spid="466">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2" nodeType="afterEffect">
                                  <p:stCondLst>
                                    <p:cond delay="0"/>
                                  </p:stCondLst>
                                  <p:iterate>
                                    <p:tmAbs val="0"/>
                                  </p:iterate>
                                  <p:childTnLst>
                                    <p:set>
                                      <p:cBhvr>
                                        <p:cTn id="23" fill="hold"/>
                                        <p:tgtEl>
                                          <p:spTgt spid="466">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2" nodeType="afterEffect">
                                  <p:stCondLst>
                                    <p:cond delay="0"/>
                                  </p:stCondLst>
                                  <p:iterate>
                                    <p:tmAbs val="0"/>
                                  </p:iterate>
                                  <p:childTnLst>
                                    <p:set>
                                      <p:cBhvr>
                                        <p:cTn id="26" fill="hold"/>
                                        <p:tgtEl>
                                          <p:spTgt spid="466">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2" nodeType="afterEffect">
                                  <p:stCondLst>
                                    <p:cond delay="0"/>
                                  </p:stCondLst>
                                  <p:iterate>
                                    <p:tmAbs val="0"/>
                                  </p:iterate>
                                  <p:childTnLst>
                                    <p:set>
                                      <p:cBhvr>
                                        <p:cTn id="29" fill="hold"/>
                                        <p:tgtEl>
                                          <p:spTgt spid="466">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3" nodeType="clickEffect">
                                  <p:stCondLst>
                                    <p:cond delay="0"/>
                                  </p:stCondLst>
                                  <p:iterate>
                                    <p:tmAbs val="0"/>
                                  </p:iterate>
                                  <p:childTnLst>
                                    <p:set>
                                      <p:cBhvr>
                                        <p:cTn id="33" fill="hold"/>
                                        <p:tgtEl>
                                          <p:spTgt spid="46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2" nodeType="afterEffect">
                                  <p:stCondLst>
                                    <p:cond delay="0"/>
                                  </p:stCondLst>
                                  <p:iterate>
                                    <p:tmAbs val="0"/>
                                  </p:iterate>
                                  <p:childTnLst>
                                    <p:set>
                                      <p:cBhvr>
                                        <p:cTn id="36" fill="hold"/>
                                        <p:tgtEl>
                                          <p:spTgt spid="4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2" build="p" animBg="1" advAuto="0"/>
      <p:bldP spid="467" grpId="1" animBg="1" advAuto="0"/>
      <p:bldP spid="468" grpId="3"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p:nvPr/>
        </p:nvSpPr>
        <p:spPr>
          <a:xfrm>
            <a:off x="494779" y="1846247"/>
            <a:ext cx="12234995" cy="6905286"/>
          </a:xfrm>
          <a:prstGeom prst="rect">
            <a:avLst/>
          </a:prstGeom>
          <a:ln w="12700">
            <a:miter lim="400000"/>
          </a:ln>
          <a:extLst>
            <a:ext uri="{C572A759-6A51-4108-AA02-DFA0A04FC94B}">
              <ma14:wrappingTextBoxFlag xmlns="" xmlns:ma14="http://schemas.microsoft.com/office/mac/drawingml/2011/main" val="1"/>
            </a:ext>
          </a:extLst>
        </p:spPr>
        <p:txBody>
          <a:bodyPr lIns="58516" tIns="58516" rIns="58516" bIns="58516" anchor="ctr">
            <a:spAutoFit/>
          </a:bodyPr>
          <a:lstStyle/>
          <a:p>
            <a:pPr marR="331470" defTabSz="457200">
              <a:lnSpc>
                <a:spcPct val="120000"/>
              </a:lnSpc>
              <a:spcBef>
                <a:spcPts val="1200"/>
              </a:spcBef>
              <a:defRPr sz="2600">
                <a:latin typeface="Arial"/>
                <a:ea typeface="Arial"/>
                <a:cs typeface="Arial"/>
                <a:sym typeface="Arial"/>
              </a:defRPr>
            </a:pPr>
            <a:r>
              <a:t>The current acceleration of technological development makes it </a:t>
            </a:r>
            <a:r>
              <a:rPr u="sng"/>
              <a:t>difficult to scientifically predict</a:t>
            </a:r>
            <a:r>
              <a:t> how our increasing interaction with robots will affect the evolution of society, the economy, and the life of people in a few years time. </a:t>
            </a:r>
          </a:p>
          <a:p>
            <a:pPr marR="331470" defTabSz="457200">
              <a:lnSpc>
                <a:spcPct val="120000"/>
              </a:lnSpc>
              <a:spcBef>
                <a:spcPts val="1200"/>
              </a:spcBef>
              <a:defRPr sz="2600">
                <a:latin typeface="Arial"/>
                <a:ea typeface="Arial"/>
                <a:cs typeface="Arial"/>
                <a:sym typeface="Arial"/>
              </a:defRPr>
            </a:pPr>
            <a:endParaRPr/>
          </a:p>
          <a:p>
            <a:pPr marR="331470" defTabSz="457200">
              <a:lnSpc>
                <a:spcPct val="120000"/>
              </a:lnSpc>
              <a:spcBef>
                <a:spcPts val="1200"/>
              </a:spcBef>
              <a:defRPr sz="2600">
                <a:latin typeface="Arial"/>
                <a:ea typeface="Arial"/>
                <a:cs typeface="Arial"/>
                <a:sym typeface="Arial"/>
              </a:defRPr>
            </a:pPr>
            <a:r>
              <a:t>«What </a:t>
            </a:r>
            <a:r>
              <a:rPr u="sng"/>
              <a:t>SF stories</a:t>
            </a:r>
            <a:r>
              <a:t> can do better than almost anything else is to provide not just an idea for some specific technical innovation, but also to supply a coherent picture of that</a:t>
            </a:r>
            <a:r>
              <a:rPr u="sng"/>
              <a:t> innovation being integrated into a society, into an economy, and into people’s lives.</a:t>
            </a:r>
            <a:r>
              <a:t>» </a:t>
            </a:r>
          </a:p>
          <a:p>
            <a:pPr marR="331470" defTabSz="457200">
              <a:lnSpc>
                <a:spcPct val="120000"/>
              </a:lnSpc>
              <a:spcBef>
                <a:spcPts val="1200"/>
              </a:spcBef>
              <a:defRPr sz="2600">
                <a:latin typeface="Arial"/>
                <a:ea typeface="Arial"/>
                <a:cs typeface="Arial"/>
                <a:sym typeface="Arial"/>
              </a:defRPr>
            </a:pPr>
            <a:r>
              <a:t>Change is the dominant factor in society and «our statesmen, our businessmen, our everymen must take on </a:t>
            </a:r>
            <a:r>
              <a:rPr i="1"/>
              <a:t>a science fictional way of thinking.</a:t>
            </a:r>
            <a:r>
              <a:t>»</a:t>
            </a:r>
          </a:p>
          <a:p>
            <a:pPr marR="331470" defTabSz="457200">
              <a:lnSpc>
                <a:spcPct val="120000"/>
              </a:lnSpc>
              <a:spcBef>
                <a:spcPts val="1200"/>
              </a:spcBef>
              <a:defRPr sz="2600">
                <a:latin typeface="Arial"/>
                <a:ea typeface="Arial"/>
                <a:cs typeface="Arial"/>
                <a:sym typeface="Arial"/>
              </a:defRPr>
            </a:pPr>
            <a:endParaRPr/>
          </a:p>
          <a:p>
            <a:pPr marR="331470" defTabSz="457200">
              <a:lnSpc>
                <a:spcPct val="120000"/>
              </a:lnSpc>
              <a:spcBef>
                <a:spcPts val="1200"/>
              </a:spcBef>
              <a:defRPr sz="2600">
                <a:latin typeface="Arial"/>
                <a:ea typeface="Arial"/>
                <a:cs typeface="Arial"/>
                <a:sym typeface="Arial"/>
              </a:defRPr>
            </a:pPr>
            <a:r>
              <a:t>Several initiatives have recurred to science fiction to explore possible benefits and risks of some technological innovations. </a:t>
            </a:r>
          </a:p>
        </p:txBody>
      </p:sp>
      <p:sp>
        <p:nvSpPr>
          <p:cNvPr id="472" name="Shape 472"/>
          <p:cNvSpPr/>
          <p:nvPr/>
        </p:nvSpPr>
        <p:spPr>
          <a:xfrm>
            <a:off x="10287000" y="6654205"/>
            <a:ext cx="2177563" cy="393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651446">
              <a:spcBef>
                <a:spcPts val="1500"/>
              </a:spcBef>
              <a:defRPr sz="2600">
                <a:solidFill>
                  <a:srgbClr val="929292"/>
                </a:solidFill>
                <a:latin typeface="+mj-lt"/>
                <a:ea typeface="+mj-ea"/>
                <a:cs typeface="+mj-cs"/>
                <a:sym typeface="Helvetica"/>
              </a:defRPr>
            </a:pPr>
            <a:r>
              <a:t>[Asimov 1998]</a:t>
            </a:r>
          </a:p>
        </p:txBody>
      </p:sp>
      <p:sp>
        <p:nvSpPr>
          <p:cNvPr id="473" name="Shape 473"/>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Roboethics Initiatives based on Science Fiction</a:t>
            </a:r>
          </a:p>
        </p:txBody>
      </p:sp>
      <p:sp>
        <p:nvSpPr>
          <p:cNvPr id="474" name="Shape 474"/>
          <p:cNvSpPr/>
          <p:nvPr/>
        </p:nvSpPr>
        <p:spPr>
          <a:xfrm>
            <a:off x="10401300" y="3236027"/>
            <a:ext cx="2069936" cy="512946"/>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marR="331470" defTabSz="457200">
              <a:lnSpc>
                <a:spcPct val="120000"/>
              </a:lnSpc>
              <a:spcBef>
                <a:spcPts val="1200"/>
              </a:spcBef>
              <a:defRPr sz="2600">
                <a:solidFill>
                  <a:srgbClr val="929292"/>
                </a:solidFill>
                <a:latin typeface="Arial"/>
                <a:ea typeface="Arial"/>
                <a:cs typeface="Arial"/>
                <a:sym typeface="Arial"/>
              </a:defRPr>
            </a:lvl1pPr>
          </a:lstStyle>
          <a:p>
            <a:r>
              <a:t>[Torras 2016]</a:t>
            </a:r>
          </a:p>
        </p:txBody>
      </p:sp>
      <p:sp>
        <p:nvSpPr>
          <p:cNvPr id="475" name="Shape 475"/>
          <p:cNvSpPr/>
          <p:nvPr/>
        </p:nvSpPr>
        <p:spPr>
          <a:xfrm>
            <a:off x="9563100" y="5461520"/>
            <a:ext cx="2970299" cy="598110"/>
          </a:xfrm>
          <a:prstGeom prst="rect">
            <a:avLst/>
          </a:prstGeom>
          <a:ln w="12700">
            <a:miter lim="400000"/>
          </a:ln>
          <a:extLst>
            <a:ext uri="{C572A759-6A51-4108-AA02-DFA0A04FC94B}">
              <ma14:wrappingTextBoxFlag xmlns="" xmlns:ma14="http://schemas.microsoft.com/office/mac/drawingml/2011/main" val="1"/>
            </a:ext>
          </a:extLst>
        </p:spPr>
        <p:txBody>
          <a:bodyPr wrap="square" lIns="65023" tIns="65023" rIns="65023" bIns="65023">
            <a:spAutoFit/>
          </a:bodyPr>
          <a:lstStyle>
            <a:lvl1pPr defTabSz="457200">
              <a:lnSpc>
                <a:spcPct val="120000"/>
              </a:lnSpc>
              <a:spcBef>
                <a:spcPts val="1200"/>
              </a:spcBef>
              <a:defRPr sz="2600">
                <a:solidFill>
                  <a:srgbClr val="929292"/>
                </a:solidFill>
                <a:latin typeface="Arial"/>
                <a:ea typeface="Arial"/>
                <a:cs typeface="Arial"/>
                <a:sym typeface="Arial"/>
              </a:defRPr>
            </a:lvl1pPr>
          </a:lstStyle>
          <a:p>
            <a:r>
              <a:rPr dirty="0"/>
              <a:t>[Stephenson 2011]</a:t>
            </a:r>
          </a:p>
        </p:txBody>
      </p:sp>
      <p:sp>
        <p:nvSpPr>
          <p:cNvPr id="476" name="Shape 476"/>
          <p:cNvSpPr/>
          <p:nvPr/>
        </p:nvSpPr>
        <p:spPr>
          <a:xfrm>
            <a:off x="10388599" y="8276307"/>
            <a:ext cx="2144799" cy="598110"/>
          </a:xfrm>
          <a:prstGeom prst="rect">
            <a:avLst/>
          </a:prstGeom>
          <a:ln w="12700">
            <a:miter lim="400000"/>
          </a:ln>
          <a:extLst>
            <a:ext uri="{C572A759-6A51-4108-AA02-DFA0A04FC94B}">
              <ma14:wrappingTextBoxFlag xmlns="" xmlns:ma14="http://schemas.microsoft.com/office/mac/drawingml/2011/main" val="1"/>
            </a:ext>
          </a:extLst>
        </p:spPr>
        <p:txBody>
          <a:bodyPr wrap="square" lIns="65023" tIns="65023" rIns="65023" bIns="65023">
            <a:spAutoFit/>
          </a:bodyPr>
          <a:lstStyle>
            <a:lvl1pPr defTabSz="457200">
              <a:lnSpc>
                <a:spcPct val="120000"/>
              </a:lnSpc>
              <a:spcBef>
                <a:spcPts val="1200"/>
              </a:spcBef>
              <a:defRPr sz="2600">
                <a:solidFill>
                  <a:srgbClr val="929292"/>
                </a:solidFill>
                <a:latin typeface="Arial"/>
                <a:ea typeface="Arial"/>
                <a:cs typeface="Arial"/>
                <a:sym typeface="Arial"/>
              </a:defRPr>
            </a:lvl1pPr>
          </a:lstStyle>
          <a:p>
            <a:pPr>
              <a:defRPr>
                <a:solidFill>
                  <a:srgbClr val="000000"/>
                </a:solidFill>
              </a:defRPr>
            </a:pPr>
            <a:r>
              <a:rPr dirty="0">
                <a:solidFill>
                  <a:srgbClr val="929292"/>
                </a:solidFill>
              </a:rPr>
              <a:t>[Torras 2015]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7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47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471">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3" nodeType="afterEffect">
                                  <p:stCondLst>
                                    <p:cond delay="0"/>
                                  </p:stCondLst>
                                  <p:iterate>
                                    <p:tmAbs val="0"/>
                                  </p:iterate>
                                  <p:childTnLst>
                                    <p:set>
                                      <p:cBhvr>
                                        <p:cTn id="21" fill="hold"/>
                                        <p:tgtEl>
                                          <p:spTgt spid="4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471">
                                            <p:txEl>
                                              <p:pRg st="3" end="3"/>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72">
                                            <p:bg/>
                                          </p:spTgt>
                                        </p:tgtEl>
                                        <p:attrNameLst>
                                          <p:attrName>style.visibility</p:attrName>
                                        </p:attrNameLst>
                                      </p:cBhvr>
                                      <p:to>
                                        <p:strVal val="visible"/>
                                      </p:to>
                                    </p:set>
                                  </p:childTnLst>
                                </p:cTn>
                              </p:par>
                              <p:par>
                                <p:cTn id="29" presetID="1" presetClass="entr" presetSubtype="0" fill="hold" grpId="4" nodeType="withEffect">
                                  <p:stCondLst>
                                    <p:cond delay="0"/>
                                  </p:stCondLst>
                                  <p:iterate>
                                    <p:tmAbs val="0"/>
                                  </p:iterate>
                                  <p:childTnLst>
                                    <p:set>
                                      <p:cBhvr>
                                        <p:cTn id="30" fill="hold"/>
                                        <p:tgtEl>
                                          <p:spTgt spid="472">
                                            <p:txEl>
                                              <p:pRg st="0" end="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471">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471">
                                            <p:txEl>
                                              <p:pRg st="5" end="5"/>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5" nodeType="afterEffect">
                                  <p:stCondLst>
                                    <p:cond delay="0"/>
                                  </p:stCondLst>
                                  <p:iterate>
                                    <p:tmAbs val="0"/>
                                  </p:iterate>
                                  <p:childTnLst>
                                    <p:set>
                                      <p:cBhvr>
                                        <p:cTn id="40" fill="hold"/>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build="p" bldLvl="5" animBg="1" advAuto="0"/>
      <p:bldP spid="472" grpId="4" build="p" animBg="1" advAuto="0"/>
      <p:bldP spid="474" grpId="2" animBg="1" advAuto="0"/>
      <p:bldP spid="475" grpId="3" animBg="1" advAuto="0"/>
      <p:bldP spid="476" grpId="5"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p:nvPr/>
        </p:nvSpPr>
        <p:spPr>
          <a:xfrm>
            <a:off x="471401" y="333178"/>
            <a:ext cx="12061998" cy="68493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indent="12700">
              <a:tabLst>
                <a:tab pos="2857500" algn="l"/>
                <a:tab pos="4457700" algn="l"/>
                <a:tab pos="5765800" algn="l"/>
                <a:tab pos="6908800" algn="l"/>
                <a:tab pos="9055100" algn="l"/>
              </a:tabLst>
              <a:defRPr sz="4000" spc="-108">
                <a:solidFill>
                  <a:srgbClr val="04AFAF"/>
                </a:solidFill>
                <a:latin typeface="Arial"/>
                <a:ea typeface="Arial"/>
                <a:cs typeface="Arial"/>
                <a:sym typeface="Arial"/>
              </a:defRPr>
            </a:lvl1pPr>
          </a:lstStyle>
          <a:p>
            <a:r>
              <a:t>7.3. Roboethics Initiatives based on Science Fiction</a:t>
            </a:r>
          </a:p>
        </p:txBody>
      </p:sp>
      <p:sp>
        <p:nvSpPr>
          <p:cNvPr id="479" name="Shape 479"/>
          <p:cNvSpPr/>
          <p:nvPr/>
        </p:nvSpPr>
        <p:spPr>
          <a:xfrm>
            <a:off x="543319" y="1778000"/>
            <a:ext cx="12168347" cy="145350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defTabSz="651446">
              <a:lnSpc>
                <a:spcPct val="120000"/>
              </a:lnSpc>
              <a:defRPr sz="2600">
                <a:latin typeface="Arial"/>
                <a:ea typeface="Arial"/>
                <a:cs typeface="Arial"/>
                <a:sym typeface="Arial"/>
              </a:defRPr>
            </a:pPr>
            <a:r>
              <a:t>When trying to establish an ethical debate, disseminate concepts to the general public, or teach a course on roboethics, </a:t>
            </a:r>
            <a:r>
              <a:rPr>
                <a:solidFill>
                  <a:srgbClr val="04AFAF"/>
                </a:solidFill>
              </a:rPr>
              <a:t>classic science fiction stories</a:t>
            </a:r>
            <a:r>
              <a:t> are often used to </a:t>
            </a:r>
            <a:r>
              <a:rPr u="sng"/>
              <a:t>exemplify possible future conflicting situations</a:t>
            </a:r>
            <a:r>
              <a:t>.</a:t>
            </a:r>
          </a:p>
        </p:txBody>
      </p:sp>
      <p:grpSp>
        <p:nvGrpSpPr>
          <p:cNvPr id="484" name="Group 484"/>
          <p:cNvGrpSpPr/>
          <p:nvPr/>
        </p:nvGrpSpPr>
        <p:grpSpPr>
          <a:xfrm>
            <a:off x="500437" y="3750566"/>
            <a:ext cx="12103817" cy="4487062"/>
            <a:chOff x="0" y="0"/>
            <a:chExt cx="12103815" cy="4487061"/>
          </a:xfrm>
        </p:grpSpPr>
        <p:pic>
          <p:nvPicPr>
            <p:cNvPr id="480" name="pasted-image.png"/>
            <p:cNvPicPr>
              <a:picLocks noChangeAspect="1"/>
            </p:cNvPicPr>
            <p:nvPr/>
          </p:nvPicPr>
          <p:blipFill>
            <a:blip r:embed="rId2" cstate="print">
              <a:extLst/>
            </a:blip>
            <a:stretch>
              <a:fillRect/>
            </a:stretch>
          </p:blipFill>
          <p:spPr>
            <a:xfrm>
              <a:off x="5909178" y="0"/>
              <a:ext cx="2991605" cy="4482913"/>
            </a:xfrm>
            <a:prstGeom prst="rect">
              <a:avLst/>
            </a:prstGeom>
            <a:ln w="12700" cap="flat">
              <a:noFill/>
              <a:miter lim="400000"/>
            </a:ln>
            <a:effectLst/>
          </p:spPr>
        </p:pic>
        <p:pic>
          <p:nvPicPr>
            <p:cNvPr id="481" name="pasted-image.png"/>
            <p:cNvPicPr>
              <a:picLocks noChangeAspect="1"/>
            </p:cNvPicPr>
            <p:nvPr/>
          </p:nvPicPr>
          <p:blipFill>
            <a:blip r:embed="rId3" cstate="print">
              <a:extLst/>
            </a:blip>
            <a:srcRect b="12163"/>
            <a:stretch>
              <a:fillRect/>
            </a:stretch>
          </p:blipFill>
          <p:spPr>
            <a:xfrm>
              <a:off x="9051690" y="3186"/>
              <a:ext cx="3052126" cy="4483876"/>
            </a:xfrm>
            <a:prstGeom prst="rect">
              <a:avLst/>
            </a:prstGeom>
            <a:ln w="12700" cap="flat">
              <a:solidFill>
                <a:srgbClr val="929292"/>
              </a:solidFill>
              <a:prstDash val="solid"/>
              <a:miter lim="400000"/>
            </a:ln>
            <a:effectLst/>
          </p:spPr>
        </p:pic>
        <p:pic>
          <p:nvPicPr>
            <p:cNvPr id="482" name="pasted-image.png"/>
            <p:cNvPicPr>
              <a:picLocks noChangeAspect="1"/>
            </p:cNvPicPr>
            <p:nvPr/>
          </p:nvPicPr>
          <p:blipFill>
            <a:blip r:embed="rId4" cstate="print">
              <a:extLst/>
            </a:blip>
            <a:stretch>
              <a:fillRect/>
            </a:stretch>
          </p:blipFill>
          <p:spPr>
            <a:xfrm>
              <a:off x="3033733" y="10441"/>
              <a:ext cx="2730889" cy="4469385"/>
            </a:xfrm>
            <a:prstGeom prst="rect">
              <a:avLst/>
            </a:prstGeom>
            <a:ln w="12700" cap="flat">
              <a:noFill/>
              <a:miter lim="400000"/>
            </a:ln>
            <a:effectLst/>
          </p:spPr>
        </p:pic>
        <p:pic>
          <p:nvPicPr>
            <p:cNvPr id="483" name="pasted-image.png"/>
            <p:cNvPicPr>
              <a:picLocks noChangeAspect="1"/>
            </p:cNvPicPr>
            <p:nvPr/>
          </p:nvPicPr>
          <p:blipFill>
            <a:blip r:embed="rId5" cstate="print">
              <a:extLst/>
            </a:blip>
            <a:stretch>
              <a:fillRect/>
            </a:stretch>
          </p:blipFill>
          <p:spPr>
            <a:xfrm>
              <a:off x="0" y="0"/>
              <a:ext cx="2896264" cy="4482913"/>
            </a:xfrm>
            <a:prstGeom prst="rect">
              <a:avLst/>
            </a:prstGeom>
            <a:ln w="12700" cap="flat">
              <a:noFill/>
              <a:miter lim="400000"/>
            </a:ln>
            <a:effectLst/>
          </p:spPr>
        </p:pic>
      </p:grpSp>
      <p:sp>
        <p:nvSpPr>
          <p:cNvPr id="485" name="Shape 485"/>
          <p:cNvSpPr/>
          <p:nvPr/>
        </p:nvSpPr>
        <p:spPr>
          <a:xfrm>
            <a:off x="870683" y="8390187"/>
            <a:ext cx="11888388" cy="512947"/>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lvl1pPr>
              <a:defRPr sz="2600">
                <a:latin typeface="Arial"/>
                <a:ea typeface="Arial"/>
                <a:cs typeface="Arial"/>
                <a:sym typeface="Arial"/>
              </a:defRPr>
            </a:lvl1pPr>
          </a:lstStyle>
          <a:p>
            <a:r>
              <a:t>Robot nannies                     Humanoid replicas                    Emotional surrogates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1" animBg="1" advAuto="0"/>
      <p:bldP spid="485" grpId="2"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2892"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TotalTime>
  <Words>12956</Words>
  <Application>Microsoft Office PowerPoint</Application>
  <PresentationFormat>Personalizado</PresentationFormat>
  <Paragraphs>888</Paragraphs>
  <Slides>104</Slides>
  <Notes>0</Notes>
  <HiddenSlides>0</HiddenSlides>
  <MMClips>0</MMClips>
  <ScaleCrop>false</ScaleCrop>
  <HeadingPairs>
    <vt:vector size="4" baseType="variant">
      <vt:variant>
        <vt:lpstr>Tema</vt:lpstr>
      </vt:variant>
      <vt:variant>
        <vt:i4>1</vt:i4>
      </vt:variant>
      <vt:variant>
        <vt:lpstr>Títulos de diapositiva</vt:lpstr>
      </vt:variant>
      <vt:variant>
        <vt:i4>104</vt:i4>
      </vt:variant>
    </vt:vector>
  </HeadingPairs>
  <TitlesOfParts>
    <vt:vector size="105" baseType="lpstr">
      <vt:lpstr>Office Theme</vt:lpstr>
      <vt:lpstr>Diapositiva 1</vt:lpstr>
      <vt:lpstr>Diapositiva 2</vt:lpstr>
      <vt:lpstr>Diapositiva 3</vt:lpstr>
      <vt:lpstr>Diapositiva 4</vt:lpstr>
      <vt:lpstr>Diapositiva 5</vt:lpstr>
      <vt:lpstr> Anticipate possible future scenarios</vt:lpstr>
      <vt:lpstr> Anticipate possible future scenarios</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CTorras</cp:lastModifiedBy>
  <cp:revision>8</cp:revision>
  <dcterms:modified xsi:type="dcterms:W3CDTF">2018-05-02T10:48:07Z</dcterms:modified>
</cp:coreProperties>
</file>